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4"/>
  </p:sldMasterIdLst>
  <p:notesMasterIdLst>
    <p:notesMasterId r:id="rId49"/>
  </p:notesMasterIdLst>
  <p:sldIdLst>
    <p:sldId id="273" r:id="rId5"/>
    <p:sldId id="386" r:id="rId6"/>
    <p:sldId id="380" r:id="rId7"/>
    <p:sldId id="324" r:id="rId8"/>
    <p:sldId id="365" r:id="rId9"/>
    <p:sldId id="275" r:id="rId10"/>
    <p:sldId id="299" r:id="rId11"/>
    <p:sldId id="321" r:id="rId12"/>
    <p:sldId id="322" r:id="rId13"/>
    <p:sldId id="323" r:id="rId14"/>
    <p:sldId id="327" r:id="rId15"/>
    <p:sldId id="328" r:id="rId16"/>
    <p:sldId id="379" r:id="rId17"/>
    <p:sldId id="333" r:id="rId18"/>
    <p:sldId id="336" r:id="rId19"/>
    <p:sldId id="337" r:id="rId20"/>
    <p:sldId id="338" r:id="rId21"/>
    <p:sldId id="341" r:id="rId22"/>
    <p:sldId id="342" r:id="rId23"/>
    <p:sldId id="346" r:id="rId24"/>
    <p:sldId id="347" r:id="rId25"/>
    <p:sldId id="349" r:id="rId26"/>
    <p:sldId id="350" r:id="rId27"/>
    <p:sldId id="354" r:id="rId28"/>
    <p:sldId id="355" r:id="rId29"/>
    <p:sldId id="343" r:id="rId30"/>
    <p:sldId id="367" r:id="rId31"/>
    <p:sldId id="370" r:id="rId32"/>
    <p:sldId id="369" r:id="rId33"/>
    <p:sldId id="371" r:id="rId34"/>
    <p:sldId id="368" r:id="rId35"/>
    <p:sldId id="372" r:id="rId36"/>
    <p:sldId id="374" r:id="rId37"/>
    <p:sldId id="377" r:id="rId38"/>
    <p:sldId id="375" r:id="rId39"/>
    <p:sldId id="376" r:id="rId40"/>
    <p:sldId id="378" r:id="rId41"/>
    <p:sldId id="385" r:id="rId42"/>
    <p:sldId id="382" r:id="rId43"/>
    <p:sldId id="383" r:id="rId44"/>
    <p:sldId id="373" r:id="rId45"/>
    <p:sldId id="356" r:id="rId46"/>
    <p:sldId id="290" r:id="rId47"/>
    <p:sldId id="381" r:id="rId4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7" autoAdjust="0"/>
    <p:restoredTop sz="84545" autoAdjust="0"/>
  </p:normalViewPr>
  <p:slideViewPr>
    <p:cSldViewPr snapToGrid="0" snapToObjects="1">
      <p:cViewPr varScale="1">
        <p:scale>
          <a:sx n="127" d="100"/>
          <a:sy n="127" d="100"/>
        </p:scale>
        <p:origin x="1104"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DBC97-5C3C-4333-BCBC-E39561DD4EFD}" type="datetimeFigureOut">
              <a:rPr lang="en-US" smtClean="0"/>
              <a:t>10/7/21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DA45-6C0A-436A-B70E-9C5A389D0A54}" type="slidenum">
              <a:rPr lang="en-US" smtClean="0"/>
              <a:t>‹#›</a:t>
            </a:fld>
            <a:endParaRPr lang="en-US"/>
          </a:p>
        </p:txBody>
      </p:sp>
    </p:spTree>
    <p:extLst>
      <p:ext uri="{BB962C8B-B14F-4D97-AF65-F5344CB8AC3E}">
        <p14:creationId xmlns:p14="http://schemas.microsoft.com/office/powerpoint/2010/main" val="97807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E71839-3D0B-444C-8199-CD245C32F533}" type="slidenum">
              <a:rPr lang="en-US" smtClean="0"/>
              <a:t>6</a:t>
            </a:fld>
            <a:endParaRPr lang="en-US" dirty="0"/>
          </a:p>
        </p:txBody>
      </p:sp>
    </p:spTree>
    <p:extLst>
      <p:ext uri="{BB962C8B-B14F-4D97-AF65-F5344CB8AC3E}">
        <p14:creationId xmlns:p14="http://schemas.microsoft.com/office/powerpoint/2010/main" val="2090973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a:buFont typeface="Arial" charset="0"/>
              <a:buChar char="•"/>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43</a:t>
            </a:fld>
            <a:endParaRPr lang="en-US"/>
          </a:p>
        </p:txBody>
      </p:sp>
    </p:spTree>
    <p:extLst>
      <p:ext uri="{BB962C8B-B14F-4D97-AF65-F5344CB8AC3E}">
        <p14:creationId xmlns:p14="http://schemas.microsoft.com/office/powerpoint/2010/main" val="1682450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out mirroring scenarios for a reason – think about why you’re trying to modernize an architecture run on database versions that are basically out of support</a:t>
            </a:r>
          </a:p>
        </p:txBody>
      </p:sp>
      <p:sp>
        <p:nvSpPr>
          <p:cNvPr id="4" name="Slide Number Placeholder 3"/>
          <p:cNvSpPr>
            <a:spLocks noGrp="1"/>
          </p:cNvSpPr>
          <p:nvPr>
            <p:ph type="sldNum" sz="quarter" idx="5"/>
          </p:nvPr>
        </p:nvSpPr>
        <p:spPr/>
        <p:txBody>
          <a:bodyPr/>
          <a:lstStyle/>
          <a:p>
            <a:fld id="{5598DA45-6C0A-436A-B70E-9C5A389D0A54}" type="slidenum">
              <a:rPr lang="en-US" smtClean="0"/>
              <a:t>31</a:t>
            </a:fld>
            <a:endParaRPr lang="en-US"/>
          </a:p>
        </p:txBody>
      </p:sp>
    </p:spTree>
    <p:extLst>
      <p:ext uri="{BB962C8B-B14F-4D97-AF65-F5344CB8AC3E}">
        <p14:creationId xmlns:p14="http://schemas.microsoft.com/office/powerpoint/2010/main" val="53795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t>
            </a:r>
          </a:p>
        </p:txBody>
      </p:sp>
      <p:sp>
        <p:nvSpPr>
          <p:cNvPr id="4" name="Slide Number Placeholder 3"/>
          <p:cNvSpPr>
            <a:spLocks noGrp="1"/>
          </p:cNvSpPr>
          <p:nvPr>
            <p:ph type="sldNum" sz="quarter" idx="5"/>
          </p:nvPr>
        </p:nvSpPr>
        <p:spPr/>
        <p:txBody>
          <a:bodyPr/>
          <a:lstStyle/>
          <a:p>
            <a:fld id="{5598DA45-6C0A-436A-B70E-9C5A389D0A54}" type="slidenum">
              <a:rPr lang="en-US" smtClean="0"/>
              <a:t>33</a:t>
            </a:fld>
            <a:endParaRPr lang="en-US"/>
          </a:p>
        </p:txBody>
      </p:sp>
    </p:spTree>
    <p:extLst>
      <p:ext uri="{BB962C8B-B14F-4D97-AF65-F5344CB8AC3E}">
        <p14:creationId xmlns:p14="http://schemas.microsoft.com/office/powerpoint/2010/main" val="42092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Availability set ensures that resources placed in it are isolated from each other in the datacenter</a:t>
            </a:r>
          </a:p>
          <a:p>
            <a:endParaRPr lang="en-US" dirty="0"/>
          </a:p>
        </p:txBody>
      </p:sp>
      <p:sp>
        <p:nvSpPr>
          <p:cNvPr id="4" name="Slide Number Placeholder 3"/>
          <p:cNvSpPr>
            <a:spLocks noGrp="1"/>
          </p:cNvSpPr>
          <p:nvPr>
            <p:ph type="sldNum" sz="quarter" idx="5"/>
          </p:nvPr>
        </p:nvSpPr>
        <p:spPr/>
        <p:txBody>
          <a:bodyPr/>
          <a:lstStyle/>
          <a:p>
            <a:fld id="{5598DA45-6C0A-436A-B70E-9C5A389D0A54}" type="slidenum">
              <a:rPr lang="en-US" smtClean="0"/>
              <a:t>34</a:t>
            </a:fld>
            <a:endParaRPr lang="en-US"/>
          </a:p>
        </p:txBody>
      </p:sp>
    </p:spTree>
    <p:extLst>
      <p:ext uri="{BB962C8B-B14F-4D97-AF65-F5344CB8AC3E}">
        <p14:creationId xmlns:p14="http://schemas.microsoft.com/office/powerpoint/2010/main" val="219812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tiers may experience performance degradation during maintenance</a:t>
            </a:r>
          </a:p>
          <a:p>
            <a:r>
              <a:rPr lang="en-US" dirty="0"/>
              <a:t>High tiers very similar to an Always On AG under the covers…likely little to no performance degradation</a:t>
            </a:r>
          </a:p>
          <a:p>
            <a:r>
              <a:rPr lang="en-US" dirty="0"/>
              <a:t>Don’t forget zone-redundant configuration to make your DB very resilient!</a:t>
            </a:r>
          </a:p>
        </p:txBody>
      </p:sp>
      <p:sp>
        <p:nvSpPr>
          <p:cNvPr id="4" name="Slide Number Placeholder 3"/>
          <p:cNvSpPr>
            <a:spLocks noGrp="1"/>
          </p:cNvSpPr>
          <p:nvPr>
            <p:ph type="sldNum" sz="quarter" idx="5"/>
          </p:nvPr>
        </p:nvSpPr>
        <p:spPr/>
        <p:txBody>
          <a:bodyPr/>
          <a:lstStyle/>
          <a:p>
            <a:fld id="{5598DA45-6C0A-436A-B70E-9C5A389D0A54}" type="slidenum">
              <a:rPr lang="en-US" smtClean="0"/>
              <a:t>37</a:t>
            </a:fld>
            <a:endParaRPr lang="en-US"/>
          </a:p>
        </p:txBody>
      </p:sp>
    </p:spTree>
    <p:extLst>
      <p:ext uri="{BB962C8B-B14F-4D97-AF65-F5344CB8AC3E}">
        <p14:creationId xmlns:p14="http://schemas.microsoft.com/office/powerpoint/2010/main" val="83318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failover groups like AGs – allows you to designate a group of databases (single or MI) to failover together</a:t>
            </a:r>
          </a:p>
          <a:p>
            <a:r>
              <a:rPr lang="en-US" dirty="0"/>
              <a:t>Geo-replication works for single (not for MI) – allows you to create readable secondaries in same or different datacenters</a:t>
            </a:r>
          </a:p>
          <a:p>
            <a:endParaRPr lang="en-US" dirty="0"/>
          </a:p>
          <a:p>
            <a:endParaRPr lang="en-US" dirty="0"/>
          </a:p>
        </p:txBody>
      </p:sp>
      <p:sp>
        <p:nvSpPr>
          <p:cNvPr id="4" name="Slide Number Placeholder 3"/>
          <p:cNvSpPr>
            <a:spLocks noGrp="1"/>
          </p:cNvSpPr>
          <p:nvPr>
            <p:ph type="sldNum" sz="quarter" idx="5"/>
          </p:nvPr>
        </p:nvSpPr>
        <p:spPr/>
        <p:txBody>
          <a:bodyPr/>
          <a:lstStyle/>
          <a:p>
            <a:fld id="{5598DA45-6C0A-436A-B70E-9C5A389D0A54}" type="slidenum">
              <a:rPr lang="en-US" smtClean="0"/>
              <a:t>38</a:t>
            </a:fld>
            <a:endParaRPr lang="en-US"/>
          </a:p>
        </p:txBody>
      </p:sp>
    </p:spTree>
    <p:extLst>
      <p:ext uri="{BB962C8B-B14F-4D97-AF65-F5344CB8AC3E}">
        <p14:creationId xmlns:p14="http://schemas.microsoft.com/office/powerpoint/2010/main" val="336932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Broker and SQL Server Agent </a:t>
            </a:r>
            <a:r>
              <a:rPr lang="en-US"/>
              <a:t>now work</a:t>
            </a:r>
            <a:endParaRPr lang="en-US" dirty="0"/>
          </a:p>
        </p:txBody>
      </p:sp>
      <p:sp>
        <p:nvSpPr>
          <p:cNvPr id="4" name="Slide Number Placeholder 3"/>
          <p:cNvSpPr>
            <a:spLocks noGrp="1"/>
          </p:cNvSpPr>
          <p:nvPr>
            <p:ph type="sldNum" sz="quarter" idx="5"/>
          </p:nvPr>
        </p:nvSpPr>
        <p:spPr/>
        <p:txBody>
          <a:bodyPr/>
          <a:lstStyle/>
          <a:p>
            <a:fld id="{5598DA45-6C0A-436A-B70E-9C5A389D0A54}" type="slidenum">
              <a:rPr lang="en-US" smtClean="0"/>
              <a:t>39</a:t>
            </a:fld>
            <a:endParaRPr lang="en-US"/>
          </a:p>
        </p:txBody>
      </p:sp>
    </p:spTree>
    <p:extLst>
      <p:ext uri="{BB962C8B-B14F-4D97-AF65-F5344CB8AC3E}">
        <p14:creationId xmlns:p14="http://schemas.microsoft.com/office/powerpoint/2010/main" val="222059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Failover is </a:t>
            </a:r>
            <a:r>
              <a:rPr lang="en-US" dirty="0" err="1"/>
              <a:t>automagic</a:t>
            </a:r>
            <a:r>
              <a:rPr lang="en-US" dirty="0"/>
              <a:t> as long as proper nodes are provisioned</a:t>
            </a:r>
          </a:p>
          <a:p>
            <a:r>
              <a:rPr lang="en-US" dirty="0"/>
              <a:t>Remind of 4 TB/8 TB cap for other versions of Azure PaaS SQL stuff (8 TB for MI (4 TB for Business Critical MI), 4 TB for Azure SQL DB)</a:t>
            </a:r>
          </a:p>
          <a:p>
            <a:r>
              <a:rPr lang="en-US" dirty="0"/>
              <a:t>Mention Serverless as well</a:t>
            </a:r>
          </a:p>
        </p:txBody>
      </p:sp>
      <p:sp>
        <p:nvSpPr>
          <p:cNvPr id="4" name="Slide Number Placeholder 3"/>
          <p:cNvSpPr>
            <a:spLocks noGrp="1"/>
          </p:cNvSpPr>
          <p:nvPr>
            <p:ph type="sldNum" sz="quarter" idx="5"/>
          </p:nvPr>
        </p:nvSpPr>
        <p:spPr/>
        <p:txBody>
          <a:bodyPr/>
          <a:lstStyle/>
          <a:p>
            <a:fld id="{5598DA45-6C0A-436A-B70E-9C5A389D0A54}" type="slidenum">
              <a:rPr lang="en-US" smtClean="0"/>
              <a:t>40</a:t>
            </a:fld>
            <a:endParaRPr lang="en-US"/>
          </a:p>
        </p:txBody>
      </p:sp>
    </p:spTree>
    <p:extLst>
      <p:ext uri="{BB962C8B-B14F-4D97-AF65-F5344CB8AC3E}">
        <p14:creationId xmlns:p14="http://schemas.microsoft.com/office/powerpoint/2010/main" val="212054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runtime does not affect rollback time</a:t>
            </a:r>
          </a:p>
        </p:txBody>
      </p:sp>
      <p:sp>
        <p:nvSpPr>
          <p:cNvPr id="4" name="Slide Number Placeholder 3"/>
          <p:cNvSpPr>
            <a:spLocks noGrp="1"/>
          </p:cNvSpPr>
          <p:nvPr>
            <p:ph type="sldNum" sz="quarter" idx="5"/>
          </p:nvPr>
        </p:nvSpPr>
        <p:spPr/>
        <p:txBody>
          <a:bodyPr/>
          <a:lstStyle/>
          <a:p>
            <a:fld id="{5598DA45-6C0A-436A-B70E-9C5A389D0A54}" type="slidenum">
              <a:rPr lang="en-US" smtClean="0"/>
              <a:t>41</a:t>
            </a:fld>
            <a:endParaRPr lang="en-US"/>
          </a:p>
        </p:txBody>
      </p:sp>
    </p:spTree>
    <p:extLst>
      <p:ext uri="{BB962C8B-B14F-4D97-AF65-F5344CB8AC3E}">
        <p14:creationId xmlns:p14="http://schemas.microsoft.com/office/powerpoint/2010/main" val="1507157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571500" y="2307250"/>
            <a:ext cx="5610600" cy="1683600"/>
          </a:xfrm>
          <a:prstGeom prst="rect">
            <a:avLst/>
          </a:prstGeom>
        </p:spPr>
        <p:txBody>
          <a:bodyPr lIns="91425" tIns="91425" rIns="91425" bIns="91425" anchor="b" anchorCtr="0"/>
          <a:lstStyle>
            <a:lvl1pPr rtl="0">
              <a:spcBef>
                <a:spcPts val="0"/>
              </a:spcBef>
              <a:buSzPct val="100000"/>
              <a:buFont typeface="Raleway"/>
              <a:defRPr sz="4000">
                <a:latin typeface="Raleway"/>
                <a:ea typeface="Raleway"/>
                <a:cs typeface="Raleway"/>
                <a:sym typeface="Raleway"/>
              </a:defRPr>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a:r>
              <a:rPr lang="en-US" dirty="0"/>
              <a:t>CLICK TO EDIT MASTER TITLE STYLE</a:t>
            </a:r>
          </a:p>
        </p:txBody>
      </p:sp>
      <p:sp>
        <p:nvSpPr>
          <p:cNvPr id="37" name="Shape 37"/>
          <p:cNvSpPr txBox="1">
            <a:spLocks noGrp="1"/>
          </p:cNvSpPr>
          <p:nvPr>
            <p:ph type="subTitle" idx="1"/>
          </p:nvPr>
        </p:nvSpPr>
        <p:spPr>
          <a:xfrm>
            <a:off x="571500" y="3990912"/>
            <a:ext cx="5610600" cy="7847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6315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lain with hexagon pattern">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5" name="Group 9"/>
          <p:cNvGrpSpPr/>
          <p:nvPr userDrawn="1"/>
        </p:nvGrpSpPr>
        <p:grpSpPr>
          <a:xfrm>
            <a:off x="7005898" y="1436807"/>
            <a:ext cx="2276408" cy="2004468"/>
            <a:chOff x="79884" y="-148379"/>
            <a:chExt cx="2180505" cy="1920022"/>
          </a:xfrm>
        </p:grpSpPr>
        <p:sp>
          <p:nvSpPr>
            <p:cNvPr id="6"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3" name="Group 27"/>
          <p:cNvGrpSpPr/>
          <p:nvPr userDrawn="1"/>
        </p:nvGrpSpPr>
        <p:grpSpPr>
          <a:xfrm>
            <a:off x="-86407" y="2777954"/>
            <a:ext cx="2276408" cy="2004468"/>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Tree>
    <p:extLst>
      <p:ext uri="{BB962C8B-B14F-4D97-AF65-F5344CB8AC3E}">
        <p14:creationId xmlns:p14="http://schemas.microsoft.com/office/powerpoint/2010/main" val="184991609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8"/>
            <a:ext cx="7504113" cy="402836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defRPr sz="2000">
                <a:latin typeface="Raleway"/>
                <a:cs typeface="Raleway"/>
              </a:defRPr>
            </a:lvl2pPr>
            <a:lvl3pPr marL="1088136" indent="-342900">
              <a:spcBef>
                <a:spcPts val="0"/>
              </a:spcBef>
              <a:buClr>
                <a:schemeClr val="accent1"/>
              </a:buClr>
              <a:buFont typeface="Lucida Grande"/>
              <a:buChar char="›"/>
              <a:defRPr sz="2000">
                <a:latin typeface="Raleway"/>
                <a:cs typeface="Raleway"/>
              </a:defRPr>
            </a:lvl3pPr>
            <a:lvl4pPr marL="1490472"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7937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4113" cy="4030771"/>
          </a:xfrm>
          <a:prstGeom prst="rect">
            <a:avLst/>
          </a:prstGeom>
        </p:spPr>
        <p:txBody>
          <a:bodyPr vert="horz"/>
          <a:lstStyle>
            <a:lvl1pPr marL="342900" indent="-342900">
              <a:buClr>
                <a:schemeClr val="accent1"/>
              </a:buClr>
              <a:buFont typeface="Lucida Grande"/>
              <a:buChar char="›"/>
              <a:defRPr sz="2000">
                <a:solidFill>
                  <a:schemeClr val="bg1"/>
                </a:solidFill>
                <a:latin typeface="Raleway"/>
                <a:cs typeface="Raleway"/>
              </a:defRPr>
            </a:lvl1pPr>
            <a:lvl2pPr marL="740664" indent="-342900">
              <a:spcBef>
                <a:spcPts val="0"/>
              </a:spcBef>
              <a:buClr>
                <a:schemeClr val="accent1"/>
              </a:buClr>
              <a:buFont typeface="Lucida Grande"/>
              <a:buChar char="›"/>
              <a:defRPr sz="2000">
                <a:solidFill>
                  <a:schemeClr val="bg1"/>
                </a:solidFill>
                <a:latin typeface="Raleway"/>
                <a:cs typeface="Raleway"/>
              </a:defRPr>
            </a:lvl2pPr>
            <a:lvl3pPr marL="1088136" indent="-342900">
              <a:buClr>
                <a:schemeClr val="accent1"/>
              </a:buClr>
              <a:buFont typeface="Lucida Grande"/>
              <a:buChar char="›"/>
              <a:defRPr sz="2000">
                <a:solidFill>
                  <a:schemeClr val="bg1"/>
                </a:solidFill>
                <a:latin typeface="Raleway"/>
                <a:cs typeface="Raleway"/>
              </a:defRPr>
            </a:lvl3pPr>
            <a:lvl4pPr marL="1490472" indent="-342900">
              <a:buClr>
                <a:schemeClr val="accent1"/>
              </a:buClr>
              <a:buFont typeface="Lucida Grande"/>
              <a:buChar char="›"/>
              <a:defRPr sz="2000">
                <a:solidFill>
                  <a:schemeClr val="bg1"/>
                </a:solidFill>
                <a:latin typeface="Raleway"/>
                <a:cs typeface="Raleway"/>
              </a:defRPr>
            </a:lvl4pPr>
            <a:lvl5pPr marL="1828800" indent="-342900">
              <a:buClr>
                <a:schemeClr val="accent1"/>
              </a:buClr>
              <a:buFont typeface="Lucida Grande"/>
              <a:buChar char="›"/>
              <a:defRPr sz="2000">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63587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457200"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4712198"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49791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9218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457200" y="1538515"/>
            <a:ext cx="7503886" cy="333766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43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457200"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4280806"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43021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l white">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75379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ll white with hexagon pattern">
    <p:spTree>
      <p:nvGrpSpPr>
        <p:cNvPr id="1" name="Shape 242"/>
        <p:cNvGrpSpPr/>
        <p:nvPr/>
      </p:nvGrpSpPr>
      <p:grpSpPr>
        <a:xfrm>
          <a:off x="0" y="0"/>
          <a:ext cx="0" cy="0"/>
          <a:chOff x="0" y="0"/>
          <a:chExt cx="0" cy="0"/>
        </a:xfrm>
      </p:grpSpPr>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05730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3720821" y="978250"/>
            <a:ext cx="0" cy="34515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550080" y="974601"/>
            <a:ext cx="3085750" cy="3455150"/>
          </a:xfrm>
          <a:prstGeom prst="rect">
            <a:avLst/>
          </a:prstGeom>
        </p:spPr>
        <p:txBody>
          <a:bodyPr lIns="91425" tIns="91425" rIns="91425" bIns="91425" anchor="ctr" anchorCtr="0"/>
          <a:lstStyle>
            <a:lvl1pPr rtl="0">
              <a:lnSpc>
                <a:spcPct val="110000"/>
              </a:lnSpc>
              <a:spcBef>
                <a:spcPts val="0"/>
              </a:spcBef>
              <a:buClr>
                <a:srgbClr val="E62032"/>
              </a:buClr>
              <a:defRPr sz="2000">
                <a:solidFill>
                  <a:schemeClr val="accent1"/>
                </a:solidFill>
                <a:latin typeface="Raleway"/>
                <a:ea typeface="Raleway"/>
                <a:cs typeface="Raleway"/>
              </a:defRPr>
            </a:lvl1pPr>
            <a:lvl2pPr rtl="0">
              <a:spcBef>
                <a:spcPts val="0"/>
              </a:spcBef>
              <a:buClr>
                <a:srgbClr val="E62032"/>
              </a:buClr>
              <a:buSzPct val="100000"/>
              <a:defRPr sz="3000">
                <a:solidFill>
                  <a:srgbClr val="E62032"/>
                </a:solidFill>
              </a:defRPr>
            </a:lvl2pPr>
            <a:lvl3pPr rtl="0">
              <a:spcBef>
                <a:spcPts val="0"/>
              </a:spcBef>
              <a:buClr>
                <a:srgbClr val="E62032"/>
              </a:buClr>
              <a:buSzPct val="100000"/>
              <a:defRPr sz="3000">
                <a:solidFill>
                  <a:srgbClr val="E62032"/>
                </a:solidFill>
              </a:defRPr>
            </a:lvl3pPr>
            <a:lvl4pPr rtl="0">
              <a:spcBef>
                <a:spcPts val="0"/>
              </a:spcBef>
              <a:buClr>
                <a:srgbClr val="E62032"/>
              </a:buClr>
              <a:buSzPct val="100000"/>
              <a:defRPr sz="3000">
                <a:solidFill>
                  <a:srgbClr val="E62032"/>
                </a:solidFill>
              </a:defRPr>
            </a:lvl4pPr>
            <a:lvl5pPr rtl="0">
              <a:spcBef>
                <a:spcPts val="0"/>
              </a:spcBef>
              <a:buClr>
                <a:srgbClr val="E62032"/>
              </a:buClr>
              <a:buSzPct val="100000"/>
              <a:defRPr sz="3000">
                <a:solidFill>
                  <a:srgbClr val="E62032"/>
                </a:solidFill>
              </a:defRPr>
            </a:lvl5pPr>
            <a:lvl6pPr rtl="0">
              <a:spcBef>
                <a:spcPts val="0"/>
              </a:spcBef>
              <a:buClr>
                <a:srgbClr val="E62032"/>
              </a:buClr>
              <a:buSzPct val="100000"/>
              <a:defRPr sz="3000">
                <a:solidFill>
                  <a:srgbClr val="E62032"/>
                </a:solidFill>
              </a:defRPr>
            </a:lvl6pPr>
            <a:lvl7pPr rtl="0">
              <a:spcBef>
                <a:spcPts val="0"/>
              </a:spcBef>
              <a:buClr>
                <a:srgbClr val="E62032"/>
              </a:buClr>
              <a:buSzPct val="100000"/>
              <a:defRPr sz="3000">
                <a:solidFill>
                  <a:srgbClr val="E62032"/>
                </a:solidFill>
              </a:defRPr>
            </a:lvl7pPr>
            <a:lvl8pPr rtl="0">
              <a:spcBef>
                <a:spcPts val="0"/>
              </a:spcBef>
              <a:buClr>
                <a:srgbClr val="E62032"/>
              </a:buClr>
              <a:buSzPct val="100000"/>
              <a:defRPr sz="3000">
                <a:solidFill>
                  <a:srgbClr val="E62032"/>
                </a:solidFill>
              </a:defRPr>
            </a:lvl8pPr>
            <a:lvl9pPr>
              <a:spcBef>
                <a:spcPts val="0"/>
              </a:spcBef>
              <a:buClr>
                <a:srgbClr val="E62032"/>
              </a:buClr>
              <a:buSzPct val="100000"/>
              <a:defRPr sz="3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3904344" y="974600"/>
            <a:ext cx="4695056" cy="3455151"/>
          </a:xfrm>
          <a:prstGeom prst="rect">
            <a:avLst/>
          </a:prstGeom>
        </p:spPr>
        <p:txBody>
          <a:bodyPr lIns="91425" tIns="91425" rIns="91425" bIns="91425" anchor="ctr" anchorCtr="0"/>
          <a:lstStyle>
            <a:lvl1pPr rtl="0">
              <a:lnSpc>
                <a:spcPct val="110000"/>
              </a:lnSpc>
              <a:spcBef>
                <a:spcPts val="0"/>
              </a:spcBef>
              <a:buClr>
                <a:srgbClr val="666666"/>
              </a:buClr>
              <a:buSzPct val="100000"/>
              <a:defRPr sz="1400">
                <a:solidFill>
                  <a:srgbClr val="292D31"/>
                </a:solidFill>
                <a:latin typeface="Raleway"/>
                <a:ea typeface="Raleway"/>
                <a:cs typeface="Raleway"/>
              </a:defRPr>
            </a:lvl1pPr>
            <a:lvl2pPr rtl="0">
              <a:spcBef>
                <a:spcPts val="0"/>
              </a:spcBef>
              <a:buClr>
                <a:srgbClr val="666666"/>
              </a:buClr>
              <a:buSzPct val="100000"/>
              <a:defRPr sz="1400">
                <a:solidFill>
                  <a:srgbClr val="666666"/>
                </a:solidFill>
              </a:defRPr>
            </a:lvl2pPr>
            <a:lvl3pPr rtl="0">
              <a:spcBef>
                <a:spcPts val="0"/>
              </a:spcBef>
              <a:buClr>
                <a:srgbClr val="666666"/>
              </a:buClr>
              <a:buSzPct val="100000"/>
              <a:defRPr sz="1400">
                <a:solidFill>
                  <a:srgbClr val="666666"/>
                </a:solidFill>
              </a:defRPr>
            </a:lvl3pPr>
            <a:lvl4pPr rtl="0">
              <a:spcBef>
                <a:spcPts val="0"/>
              </a:spcBef>
              <a:buClr>
                <a:srgbClr val="666666"/>
              </a:buClr>
              <a:buSzPct val="100000"/>
              <a:defRPr sz="1400">
                <a:solidFill>
                  <a:srgbClr val="666666"/>
                </a:solidFill>
              </a:defRPr>
            </a:lvl4pPr>
            <a:lvl5pPr rtl="0">
              <a:spcBef>
                <a:spcPts val="0"/>
              </a:spcBef>
              <a:buClr>
                <a:srgbClr val="666666"/>
              </a:buClr>
              <a:buSzPct val="100000"/>
              <a:defRPr sz="1400">
                <a:solidFill>
                  <a:srgbClr val="666666"/>
                </a:solidFill>
              </a:defRPr>
            </a:lvl5pPr>
            <a:lvl6pPr rtl="0">
              <a:spcBef>
                <a:spcPts val="0"/>
              </a:spcBef>
              <a:buClr>
                <a:srgbClr val="666666"/>
              </a:buClr>
              <a:buSzPct val="100000"/>
              <a:defRPr sz="1400">
                <a:solidFill>
                  <a:srgbClr val="666666"/>
                </a:solidFill>
              </a:defRPr>
            </a:lvl6pPr>
            <a:lvl7pPr rtl="0">
              <a:spcBef>
                <a:spcPts val="0"/>
              </a:spcBef>
              <a:buClr>
                <a:srgbClr val="666666"/>
              </a:buClr>
              <a:buSzPct val="100000"/>
              <a:defRPr sz="1400">
                <a:solidFill>
                  <a:srgbClr val="666666"/>
                </a:solidFill>
              </a:defRPr>
            </a:lvl7pPr>
            <a:lvl8pPr rtl="0">
              <a:spcBef>
                <a:spcPts val="0"/>
              </a:spcBef>
              <a:buClr>
                <a:srgbClr val="666666"/>
              </a:buClr>
              <a:buSzPct val="100000"/>
              <a:defRPr sz="1400">
                <a:solidFill>
                  <a:srgbClr val="666666"/>
                </a:solidFill>
              </a:defRPr>
            </a:lvl8pPr>
            <a:lvl9pPr>
              <a:spcBef>
                <a:spcPts val="0"/>
              </a:spcBef>
              <a:buClr>
                <a:srgbClr val="666666"/>
              </a:buClr>
              <a:buSzPct val="100000"/>
              <a:defRPr sz="1400">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6766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stimonial Layout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dirty="0"/>
              <a:t>Testimonial</a:t>
            </a:r>
            <a:endParaRPr lang="en-US" dirty="0"/>
          </a:p>
        </p:txBody>
      </p:sp>
      <p:sp>
        <p:nvSpPr>
          <p:cNvPr id="5" name="Subtitle 6"/>
          <p:cNvSpPr>
            <a:spLocks noGrp="1"/>
          </p:cNvSpPr>
          <p:nvPr>
            <p:ph type="subTitle" idx="1"/>
          </p:nvPr>
        </p:nvSpPr>
        <p:spPr>
          <a:xfrm>
            <a:off x="636293" y="1298526"/>
            <a:ext cx="4767630" cy="2486801"/>
          </a:xfrm>
          <a:prstGeom prst="rect">
            <a:avLst/>
          </a:prstGeom>
        </p:spPr>
        <p:txBody>
          <a:bodyPr/>
          <a:lstStyle>
            <a:lvl1pPr>
              <a:defRPr b="0" i="0">
                <a:solidFill>
                  <a:schemeClr val="bg2"/>
                </a:solidFill>
                <a:latin typeface="Raleway" panose="020B0003030101060003" pitchFamily="34" charset="0"/>
              </a:defRPr>
            </a:lvl1p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Company Name</a:t>
            </a:r>
          </a:p>
          <a:p>
            <a:pPr algn="r"/>
            <a:r>
              <a:rPr lang="en-US" b="1" dirty="0"/>
              <a:t>      Title here</a:t>
            </a:r>
          </a:p>
          <a:p>
            <a:pPr marL="285750" indent="-285750">
              <a:buFontTx/>
              <a:buChar char="-"/>
            </a:pPr>
            <a:endParaRPr lang="en-US" b="1"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Tree>
    <p:extLst>
      <p:ext uri="{BB962C8B-B14F-4D97-AF65-F5344CB8AC3E}">
        <p14:creationId xmlns:p14="http://schemas.microsoft.com/office/powerpoint/2010/main" val="4094194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1969988" y="1003844"/>
            <a:ext cx="5204025" cy="3756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480189" y="1461875"/>
            <a:ext cx="3941399" cy="3508800"/>
          </a:xfrm>
          <a:prstGeom prst="rect">
            <a:avLst/>
          </a:prstGeom>
        </p:spPr>
        <p:txBody>
          <a:bodyPr lIns="91425" tIns="91425" rIns="91425" bIns="91425" anchor="t" anchorCtr="0"/>
          <a:lstStyle>
            <a:lvl1pPr algn="r" rtl="0">
              <a:spcBef>
                <a:spcPts val="0"/>
              </a:spcBef>
              <a:buClr>
                <a:srgbClr val="666666"/>
              </a:buClr>
              <a:buSzPct val="100000"/>
              <a:defRPr sz="1400">
                <a:solidFill>
                  <a:srgbClr val="292D31"/>
                </a:solidFill>
                <a:latin typeface="Raleway"/>
                <a:ea typeface="Raleway"/>
                <a:cs typeface="Raleway"/>
              </a:defRPr>
            </a:lvl1pPr>
            <a:lvl2pPr algn="r" rtl="0">
              <a:spcBef>
                <a:spcPts val="0"/>
              </a:spcBef>
              <a:buClr>
                <a:srgbClr val="666666"/>
              </a:buClr>
              <a:buSzPct val="100000"/>
              <a:defRPr sz="1400">
                <a:solidFill>
                  <a:srgbClr val="666666"/>
                </a:solidFill>
              </a:defRPr>
            </a:lvl2pPr>
            <a:lvl3pPr algn="r" rtl="0">
              <a:spcBef>
                <a:spcPts val="0"/>
              </a:spcBef>
              <a:buClr>
                <a:srgbClr val="666666"/>
              </a:buClr>
              <a:buSzPct val="100000"/>
              <a:defRPr sz="1400">
                <a:solidFill>
                  <a:srgbClr val="666666"/>
                </a:solidFill>
              </a:defRPr>
            </a:lvl3pPr>
            <a:lvl4pPr algn="r" rtl="0">
              <a:spcBef>
                <a:spcPts val="0"/>
              </a:spcBef>
              <a:buClr>
                <a:srgbClr val="666666"/>
              </a:buClr>
              <a:buSzPct val="100000"/>
              <a:defRPr sz="1400">
                <a:solidFill>
                  <a:srgbClr val="666666"/>
                </a:solidFill>
              </a:defRPr>
            </a:lvl4pPr>
            <a:lvl5pPr algn="r" rtl="0">
              <a:spcBef>
                <a:spcPts val="0"/>
              </a:spcBef>
              <a:buClr>
                <a:srgbClr val="666666"/>
              </a:buClr>
              <a:buSzPct val="100000"/>
              <a:defRPr sz="1400">
                <a:solidFill>
                  <a:srgbClr val="666666"/>
                </a:solidFill>
              </a:defRPr>
            </a:lvl5pPr>
            <a:lvl6pPr algn="r" rtl="0">
              <a:spcBef>
                <a:spcPts val="0"/>
              </a:spcBef>
              <a:buClr>
                <a:srgbClr val="666666"/>
              </a:buClr>
              <a:buSzPct val="100000"/>
              <a:defRPr sz="1400">
                <a:solidFill>
                  <a:srgbClr val="666666"/>
                </a:solidFill>
              </a:defRPr>
            </a:lvl6pPr>
            <a:lvl7pPr algn="r" rtl="0">
              <a:spcBef>
                <a:spcPts val="0"/>
              </a:spcBef>
              <a:buClr>
                <a:srgbClr val="666666"/>
              </a:buClr>
              <a:buSzPct val="100000"/>
              <a:defRPr sz="1400">
                <a:solidFill>
                  <a:srgbClr val="666666"/>
                </a:solidFill>
              </a:defRPr>
            </a:lvl7pPr>
            <a:lvl8pPr algn="r" rtl="0">
              <a:spcBef>
                <a:spcPts val="0"/>
              </a:spcBef>
              <a:buClr>
                <a:srgbClr val="666666"/>
              </a:buClr>
              <a:buSzPct val="100000"/>
              <a:defRPr sz="1400">
                <a:solidFill>
                  <a:srgbClr val="666666"/>
                </a:solidFill>
              </a:defRPr>
            </a:lvl8pPr>
            <a:lvl9pPr algn="r" rtl="0">
              <a:spcBef>
                <a:spcPts val="0"/>
              </a:spcBef>
              <a:buClr>
                <a:srgbClr val="666666"/>
              </a:buClr>
              <a:buSzPct val="100000"/>
              <a:defRPr sz="1400">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4722413" y="1461875"/>
            <a:ext cx="3941399" cy="3508800"/>
          </a:xfrm>
          <a:prstGeom prst="rect">
            <a:avLst/>
          </a:prstGeom>
        </p:spPr>
        <p:txBody>
          <a:bodyPr lIns="91425" tIns="91425" rIns="91425" bIns="91425" anchor="t" anchorCtr="0"/>
          <a:lstStyle>
            <a:lvl1pPr rtl="0">
              <a:spcBef>
                <a:spcPts val="0"/>
              </a:spcBef>
              <a:buClr>
                <a:srgbClr val="E92F40"/>
              </a:buClr>
              <a:buSzPct val="100000"/>
              <a:defRPr sz="1400">
                <a:solidFill>
                  <a:srgbClr val="C11F2F"/>
                </a:solidFill>
                <a:latin typeface="Raleway"/>
                <a:ea typeface="Raleway"/>
                <a:cs typeface="Raleway"/>
              </a:defRPr>
            </a:lvl1pPr>
            <a:lvl2pPr rtl="0">
              <a:spcBef>
                <a:spcPts val="0"/>
              </a:spcBef>
              <a:buClr>
                <a:srgbClr val="E92F40"/>
              </a:buClr>
              <a:buSzPct val="100000"/>
              <a:defRPr sz="1400">
                <a:solidFill>
                  <a:srgbClr val="E92F40"/>
                </a:solidFill>
              </a:defRPr>
            </a:lvl2pPr>
            <a:lvl3pPr rtl="0">
              <a:spcBef>
                <a:spcPts val="0"/>
              </a:spcBef>
              <a:buClr>
                <a:srgbClr val="E92F40"/>
              </a:buClr>
              <a:buSzPct val="100000"/>
              <a:defRPr sz="1400">
                <a:solidFill>
                  <a:srgbClr val="E92F40"/>
                </a:solidFill>
              </a:defRPr>
            </a:lvl3pPr>
            <a:lvl4pPr rtl="0">
              <a:spcBef>
                <a:spcPts val="0"/>
              </a:spcBef>
              <a:buClr>
                <a:srgbClr val="E92F40"/>
              </a:buClr>
              <a:buSzPct val="100000"/>
              <a:defRPr sz="1400">
                <a:solidFill>
                  <a:srgbClr val="E92F40"/>
                </a:solidFill>
              </a:defRPr>
            </a:lvl4pPr>
            <a:lvl5pPr rtl="0">
              <a:spcBef>
                <a:spcPts val="0"/>
              </a:spcBef>
              <a:buClr>
                <a:srgbClr val="E92F40"/>
              </a:buClr>
              <a:buSzPct val="100000"/>
              <a:defRPr sz="1400">
                <a:solidFill>
                  <a:srgbClr val="E92F40"/>
                </a:solidFill>
              </a:defRPr>
            </a:lvl5pPr>
            <a:lvl6pPr rtl="0">
              <a:spcBef>
                <a:spcPts val="0"/>
              </a:spcBef>
              <a:buClr>
                <a:srgbClr val="E92F40"/>
              </a:buClr>
              <a:buSzPct val="100000"/>
              <a:defRPr sz="1400">
                <a:solidFill>
                  <a:srgbClr val="E92F40"/>
                </a:solidFill>
              </a:defRPr>
            </a:lvl6pPr>
            <a:lvl7pPr rtl="0">
              <a:spcBef>
                <a:spcPts val="0"/>
              </a:spcBef>
              <a:buClr>
                <a:srgbClr val="E92F40"/>
              </a:buClr>
              <a:buSzPct val="100000"/>
              <a:defRPr sz="1400">
                <a:solidFill>
                  <a:srgbClr val="E92F40"/>
                </a:solidFill>
              </a:defRPr>
            </a:lvl7pPr>
            <a:lvl8pPr rtl="0">
              <a:spcBef>
                <a:spcPts val="0"/>
              </a:spcBef>
              <a:buClr>
                <a:srgbClr val="E92F40"/>
              </a:buClr>
              <a:buSzPct val="100000"/>
              <a:defRPr sz="1400">
                <a:solidFill>
                  <a:srgbClr val="E92F40"/>
                </a:solidFill>
              </a:defRPr>
            </a:lvl8pPr>
            <a:lvl9pPr rtl="0">
              <a:spcBef>
                <a:spcPts val="0"/>
              </a:spcBef>
              <a:buClr>
                <a:srgbClr val="E92F40"/>
              </a:buClr>
              <a:buSzPct val="100000"/>
              <a:defRPr sz="1400">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1969988" y="1003844"/>
            <a:ext cx="5204025" cy="3756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96313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88287"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66" name="Shape 266"/>
          <p:cNvSpPr txBox="1">
            <a:spLocks noGrp="1"/>
          </p:cNvSpPr>
          <p:nvPr>
            <p:ph type="body" idx="2"/>
          </p:nvPr>
        </p:nvSpPr>
        <p:spPr>
          <a:xfrm>
            <a:off x="3219048"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67" name="Shape 267"/>
          <p:cNvSpPr txBox="1">
            <a:spLocks noGrp="1"/>
          </p:cNvSpPr>
          <p:nvPr>
            <p:ph type="body" idx="3"/>
          </p:nvPr>
        </p:nvSpPr>
        <p:spPr>
          <a:xfrm>
            <a:off x="6049809"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0" name="Shape 265"/>
          <p:cNvSpPr txBox="1">
            <a:spLocks noGrp="1"/>
          </p:cNvSpPr>
          <p:nvPr>
            <p:ph type="body" idx="11"/>
          </p:nvPr>
        </p:nvSpPr>
        <p:spPr>
          <a:xfrm>
            <a:off x="388287"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11" name="Shape 266"/>
          <p:cNvSpPr txBox="1">
            <a:spLocks noGrp="1"/>
          </p:cNvSpPr>
          <p:nvPr>
            <p:ph type="body" idx="12"/>
          </p:nvPr>
        </p:nvSpPr>
        <p:spPr>
          <a:xfrm>
            <a:off x="3219048"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2" name="Shape 267"/>
          <p:cNvSpPr txBox="1">
            <a:spLocks noGrp="1"/>
          </p:cNvSpPr>
          <p:nvPr>
            <p:ph type="body" idx="13"/>
          </p:nvPr>
        </p:nvSpPr>
        <p:spPr>
          <a:xfrm>
            <a:off x="6049809"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3565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632506" y="755175"/>
            <a:ext cx="5403650" cy="41994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727244" y="1318483"/>
            <a:ext cx="2290161"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77" name="Shape 277"/>
          <p:cNvSpPr txBox="1">
            <a:spLocks noGrp="1"/>
          </p:cNvSpPr>
          <p:nvPr>
            <p:ph type="body" idx="2"/>
          </p:nvPr>
        </p:nvSpPr>
        <p:spPr>
          <a:xfrm>
            <a:off x="3429154" y="1318483"/>
            <a:ext cx="2285692"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78" name="Shape 278"/>
          <p:cNvSpPr txBox="1">
            <a:spLocks noGrp="1"/>
          </p:cNvSpPr>
          <p:nvPr>
            <p:ph type="body" idx="3"/>
          </p:nvPr>
        </p:nvSpPr>
        <p:spPr>
          <a:xfrm>
            <a:off x="6130638" y="1318483"/>
            <a:ext cx="2270787"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80" name="Shape 280"/>
          <p:cNvSpPr txBox="1">
            <a:spLocks noGrp="1"/>
          </p:cNvSpPr>
          <p:nvPr>
            <p:ph type="subTitle" idx="5"/>
          </p:nvPr>
        </p:nvSpPr>
        <p:spPr>
          <a:xfrm>
            <a:off x="727244" y="730950"/>
            <a:ext cx="2290161"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3429154" y="730950"/>
            <a:ext cx="2285692"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6130638" y="730950"/>
            <a:ext cx="2270787"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632506" y="755175"/>
            <a:ext cx="5403650" cy="41994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715434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351439" y="30565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351439" y="40218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351439" y="2091279"/>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372650" y="1232575"/>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a:spcBef>
                <a:spcPts val="0"/>
              </a:spcBef>
              <a:buSzPct val="100000"/>
              <a:defRPr sz="1600"/>
            </a:lvl9pPr>
          </a:lstStyle>
          <a:p>
            <a:pPr lvl="0"/>
            <a:r>
              <a:rPr lang="en-US"/>
              <a:t>Edit Master text styles</a:t>
            </a:r>
          </a:p>
        </p:txBody>
      </p:sp>
      <p:sp>
        <p:nvSpPr>
          <p:cNvPr id="295" name="Shape 295"/>
          <p:cNvSpPr txBox="1">
            <a:spLocks noGrp="1"/>
          </p:cNvSpPr>
          <p:nvPr>
            <p:ph type="body" idx="2"/>
          </p:nvPr>
        </p:nvSpPr>
        <p:spPr>
          <a:xfrm>
            <a:off x="372725" y="22147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6" name="Shape 296"/>
          <p:cNvSpPr txBox="1">
            <a:spLocks noGrp="1"/>
          </p:cNvSpPr>
          <p:nvPr>
            <p:ph type="body" idx="3"/>
          </p:nvPr>
        </p:nvSpPr>
        <p:spPr>
          <a:xfrm>
            <a:off x="372725" y="31800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7" name="Shape 297"/>
          <p:cNvSpPr txBox="1">
            <a:spLocks noGrp="1"/>
          </p:cNvSpPr>
          <p:nvPr>
            <p:ph type="body" idx="4"/>
          </p:nvPr>
        </p:nvSpPr>
        <p:spPr>
          <a:xfrm>
            <a:off x="372750" y="4151358"/>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8" name="Shape 298"/>
          <p:cNvSpPr txBox="1">
            <a:spLocks noGrp="1"/>
          </p:cNvSpPr>
          <p:nvPr>
            <p:ph type="body" idx="5"/>
          </p:nvPr>
        </p:nvSpPr>
        <p:spPr>
          <a:xfrm>
            <a:off x="1800450"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295673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411298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5269262"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642547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758182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51542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351439" y="153966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351439" y="193372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351439" y="2326454"/>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351439" y="271644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351439" y="31193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351439" y="34837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351439" y="386119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351439" y="4238667"/>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381712" y="1203900"/>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22" name="Shape 322"/>
          <p:cNvSpPr txBox="1">
            <a:spLocks noGrp="1"/>
          </p:cNvSpPr>
          <p:nvPr>
            <p:ph type="body" idx="2"/>
          </p:nvPr>
        </p:nvSpPr>
        <p:spPr>
          <a:xfrm>
            <a:off x="381712" y="1586213"/>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3" name="Shape 323"/>
          <p:cNvSpPr txBox="1">
            <a:spLocks noGrp="1"/>
          </p:cNvSpPr>
          <p:nvPr>
            <p:ph type="body" idx="3"/>
          </p:nvPr>
        </p:nvSpPr>
        <p:spPr>
          <a:xfrm>
            <a:off x="381712" y="1968526"/>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4" name="Shape 324"/>
          <p:cNvSpPr txBox="1">
            <a:spLocks noGrp="1"/>
          </p:cNvSpPr>
          <p:nvPr>
            <p:ph type="body" idx="4"/>
          </p:nvPr>
        </p:nvSpPr>
        <p:spPr>
          <a:xfrm>
            <a:off x="381712" y="2350839"/>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5" name="Shape 325"/>
          <p:cNvSpPr txBox="1">
            <a:spLocks noGrp="1"/>
          </p:cNvSpPr>
          <p:nvPr>
            <p:ph type="body" idx="5"/>
          </p:nvPr>
        </p:nvSpPr>
        <p:spPr>
          <a:xfrm>
            <a:off x="381712" y="273315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6" name="Shape 326"/>
          <p:cNvSpPr txBox="1">
            <a:spLocks noGrp="1"/>
          </p:cNvSpPr>
          <p:nvPr>
            <p:ph type="body" idx="6"/>
          </p:nvPr>
        </p:nvSpPr>
        <p:spPr>
          <a:xfrm>
            <a:off x="381712" y="3880091"/>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7" name="Shape 327"/>
          <p:cNvSpPr txBox="1">
            <a:spLocks noGrp="1"/>
          </p:cNvSpPr>
          <p:nvPr>
            <p:ph type="body" idx="7"/>
          </p:nvPr>
        </p:nvSpPr>
        <p:spPr>
          <a:xfrm>
            <a:off x="381712" y="426240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8" name="Shape 328"/>
          <p:cNvSpPr txBox="1">
            <a:spLocks noGrp="1"/>
          </p:cNvSpPr>
          <p:nvPr>
            <p:ph type="body" idx="8"/>
          </p:nvPr>
        </p:nvSpPr>
        <p:spPr>
          <a:xfrm>
            <a:off x="381712" y="3497778"/>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9" name="Shape 329"/>
          <p:cNvSpPr txBox="1">
            <a:spLocks noGrp="1"/>
          </p:cNvSpPr>
          <p:nvPr>
            <p:ph type="body" idx="9"/>
          </p:nvPr>
        </p:nvSpPr>
        <p:spPr>
          <a:xfrm>
            <a:off x="381712" y="3115465"/>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30" name="Shape 330"/>
          <p:cNvSpPr txBox="1">
            <a:spLocks noGrp="1"/>
          </p:cNvSpPr>
          <p:nvPr>
            <p:ph type="body" idx="13"/>
          </p:nvPr>
        </p:nvSpPr>
        <p:spPr>
          <a:xfrm>
            <a:off x="52692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64254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75818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41129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29567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18004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33074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8606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a:spcBef>
                <a:spcPts val="0"/>
              </a:spcBef>
              <a:buClr>
                <a:schemeClr val="dk2"/>
              </a:buClr>
              <a:buSzPct val="100000"/>
              <a:defRPr sz="1400">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34495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60384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860650" y="94054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400"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34495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60384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65743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019751" y="1172000"/>
            <a:ext cx="3237600" cy="2924099"/>
          </a:xfrm>
          <a:prstGeom prst="rect">
            <a:avLst/>
          </a:prstGeom>
          <a:solidFill>
            <a:srgbClr val="EFEFEF"/>
          </a:solidFill>
          <a:ln>
            <a:noFill/>
          </a:ln>
        </p:spPr>
        <p:txBody>
          <a:bodyPr lIns="91425" tIns="91425" rIns="91425" bIns="91425" anchor="ctr" anchorCtr="0"/>
          <a:lstStyle>
            <a:lvl1pPr rtl="0">
              <a:spcBef>
                <a:spcPts val="0"/>
              </a:spcBef>
              <a:buSzPct val="100000"/>
              <a:defRPr sz="1400">
                <a:solidFill>
                  <a:schemeClr val="tx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46" name="Shape 346"/>
          <p:cNvSpPr/>
          <p:nvPr/>
        </p:nvSpPr>
        <p:spPr>
          <a:xfrm rot="-1799999">
            <a:off x="4083226" y="2310812"/>
            <a:ext cx="603425" cy="521875"/>
          </a:xfrm>
          <a:prstGeom prst="flowChartExtract">
            <a:avLst/>
          </a:prstGeom>
          <a:solidFill>
            <a:srgbClr val="EFEFE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47" name="Shape 347"/>
          <p:cNvSpPr txBox="1">
            <a:spLocks noGrp="1"/>
          </p:cNvSpPr>
          <p:nvPr>
            <p:ph type="body" idx="2"/>
          </p:nvPr>
        </p:nvSpPr>
        <p:spPr>
          <a:xfrm>
            <a:off x="4827426" y="1172000"/>
            <a:ext cx="3237600" cy="2924099"/>
          </a:xfrm>
          <a:prstGeom prst="rect">
            <a:avLst/>
          </a:prstGeom>
          <a:noFill/>
        </p:spPr>
        <p:txBody>
          <a:bodyPr lIns="91425" tIns="91425" rIns="91425" bIns="91425" anchor="ctr" anchorCtr="0"/>
          <a:lstStyle>
            <a:lvl1pPr rtl="0">
              <a:spcBef>
                <a:spcPts val="0"/>
              </a:spcBef>
              <a:buClr>
                <a:srgbClr val="E92F40"/>
              </a:buClr>
              <a:buSzPct val="100000"/>
              <a:defRPr sz="1400">
                <a:solidFill>
                  <a:schemeClr val="accent1"/>
                </a:solidFill>
                <a:latin typeface="Raleway"/>
                <a:ea typeface="Raleway"/>
                <a:cs typeface="Raleway"/>
              </a:defRPr>
            </a:lvl1pPr>
            <a:lvl2pPr rtl="0">
              <a:spcBef>
                <a:spcPts val="0"/>
              </a:spcBef>
              <a:buClr>
                <a:srgbClr val="E92F40"/>
              </a:buClr>
              <a:buSzPct val="100000"/>
              <a:defRPr sz="1000">
                <a:solidFill>
                  <a:srgbClr val="E92F40"/>
                </a:solidFill>
              </a:defRPr>
            </a:lvl2pPr>
            <a:lvl3pPr rtl="0">
              <a:spcBef>
                <a:spcPts val="0"/>
              </a:spcBef>
              <a:buClr>
                <a:srgbClr val="E92F40"/>
              </a:buClr>
              <a:buSzPct val="100000"/>
              <a:defRPr sz="1000">
                <a:solidFill>
                  <a:srgbClr val="E92F40"/>
                </a:solidFill>
              </a:defRPr>
            </a:lvl3pPr>
            <a:lvl4pPr rtl="0">
              <a:spcBef>
                <a:spcPts val="0"/>
              </a:spcBef>
              <a:buClr>
                <a:srgbClr val="E92F40"/>
              </a:buClr>
              <a:buSzPct val="100000"/>
              <a:defRPr sz="1000">
                <a:solidFill>
                  <a:srgbClr val="E92F40"/>
                </a:solidFill>
              </a:defRPr>
            </a:lvl4pPr>
            <a:lvl5pPr rtl="0">
              <a:spcBef>
                <a:spcPts val="0"/>
              </a:spcBef>
              <a:buClr>
                <a:srgbClr val="E92F40"/>
              </a:buClr>
              <a:buSzPct val="100000"/>
              <a:defRPr sz="1000">
                <a:solidFill>
                  <a:srgbClr val="E92F40"/>
                </a:solidFill>
              </a:defRPr>
            </a:lvl5pPr>
            <a:lvl6pPr rtl="0">
              <a:spcBef>
                <a:spcPts val="0"/>
              </a:spcBef>
              <a:buClr>
                <a:srgbClr val="E92F40"/>
              </a:buClr>
              <a:buSzPct val="100000"/>
              <a:defRPr sz="1000">
                <a:solidFill>
                  <a:srgbClr val="E92F40"/>
                </a:solidFill>
              </a:defRPr>
            </a:lvl6pPr>
            <a:lvl7pPr rtl="0">
              <a:spcBef>
                <a:spcPts val="0"/>
              </a:spcBef>
              <a:buClr>
                <a:srgbClr val="E92F40"/>
              </a:buClr>
              <a:buSzPct val="100000"/>
              <a:defRPr sz="1000">
                <a:solidFill>
                  <a:srgbClr val="E92F40"/>
                </a:solidFill>
              </a:defRPr>
            </a:lvl7pPr>
            <a:lvl8pPr rtl="0">
              <a:spcBef>
                <a:spcPts val="0"/>
              </a:spcBef>
              <a:buClr>
                <a:srgbClr val="E92F40"/>
              </a:buClr>
              <a:buSzPct val="100000"/>
              <a:defRPr sz="1000">
                <a:solidFill>
                  <a:srgbClr val="E92F40"/>
                </a:solidFill>
              </a:defRPr>
            </a:lvl8pPr>
            <a:lvl9pPr rtl="0">
              <a:spcBef>
                <a:spcPts val="0"/>
              </a:spcBef>
              <a:buClr>
                <a:srgbClr val="E92F40"/>
              </a:buClr>
              <a:buSzPct val="100000"/>
              <a:defRPr sz="1000">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211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0"/>
            <a:ext cx="9144000" cy="2475189"/>
          </a:xfrm>
          <a:prstGeom prst="rect">
            <a:avLst/>
          </a:prstGeom>
          <a:noFill/>
          <a:ln>
            <a:noFill/>
          </a:ln>
        </p:spPr>
      </p:pic>
      <p:sp>
        <p:nvSpPr>
          <p:cNvPr id="4"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388937" y="2709768"/>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83952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 Head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5" name="Text Placeholder 2"/>
          <p:cNvSpPr>
            <a:spLocks noGrp="1"/>
          </p:cNvSpPr>
          <p:nvPr>
            <p:ph type="body" sz="quarter" idx="11"/>
          </p:nvPr>
        </p:nvSpPr>
        <p:spPr>
          <a:xfrm>
            <a:off x="427438" y="1819431"/>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3610916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 Header with Hexagon Pattern">
    <p:spTree>
      <p:nvGrpSpPr>
        <p:cNvPr id="1" name=""/>
        <p:cNvGrpSpPr/>
        <p:nvPr/>
      </p:nvGrpSpPr>
      <p:grpSpPr>
        <a:xfrm>
          <a:off x="0" y="0"/>
          <a:ext cx="0" cy="0"/>
          <a:chOff x="0" y="0"/>
          <a:chExt cx="0" cy="0"/>
        </a:xfrm>
      </p:grpSpPr>
      <p:grpSp>
        <p:nvGrpSpPr>
          <p:cNvPr id="7" name="Group 9"/>
          <p:cNvGrpSpPr/>
          <p:nvPr userDrawn="1"/>
        </p:nvGrpSpPr>
        <p:grpSpPr>
          <a:xfrm>
            <a:off x="7005898" y="1436807"/>
            <a:ext cx="2276408" cy="2004468"/>
            <a:chOff x="79884" y="-148379"/>
            <a:chExt cx="2180505" cy="1920022"/>
          </a:xfrm>
        </p:grpSpPr>
        <p:sp>
          <p:nvSpPr>
            <p:cNvPr id="8"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3" name="Group 27"/>
          <p:cNvGrpSpPr/>
          <p:nvPr userDrawn="1"/>
        </p:nvGrpSpPr>
        <p:grpSpPr>
          <a:xfrm>
            <a:off x="-86407" y="2777954"/>
            <a:ext cx="2276408" cy="2004468"/>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5" name="Text Placeholder 2"/>
          <p:cNvSpPr>
            <a:spLocks noGrp="1"/>
          </p:cNvSpPr>
          <p:nvPr>
            <p:ph type="body" sz="quarter" idx="11"/>
          </p:nvPr>
        </p:nvSpPr>
        <p:spPr>
          <a:xfrm>
            <a:off x="427438" y="1819431"/>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215309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0" name="Picture 9"/>
          <p:cNvPicPr>
            <a:picLocks noChangeAspect="1"/>
          </p:cNvPicPr>
          <p:nvPr userDrawn="1"/>
        </p:nvPicPr>
        <p:blipFill>
          <a:blip r:embed="rId3"/>
          <a:stretch>
            <a:fillRect/>
          </a:stretch>
        </p:blipFill>
        <p:spPr>
          <a:xfrm>
            <a:off x="8017055" y="4656896"/>
            <a:ext cx="957399" cy="326709"/>
          </a:xfrm>
          <a:prstGeom prst="rect">
            <a:avLst/>
          </a:prstGeom>
        </p:spPr>
      </p:pic>
    </p:spTree>
    <p:extLst>
      <p:ext uri="{BB962C8B-B14F-4D97-AF65-F5344CB8AC3E}">
        <p14:creationId xmlns:p14="http://schemas.microsoft.com/office/powerpoint/2010/main" val="20719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stimonial Layout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testimonial</a:t>
            </a:r>
            <a:endParaRPr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043" y="508147"/>
            <a:ext cx="633174" cy="498159"/>
          </a:xfrm>
          <a:prstGeom prst="rect">
            <a:avLst/>
          </a:prstGeom>
        </p:spPr>
      </p:pic>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0" name="Text Placeholder 2"/>
          <p:cNvSpPr>
            <a:spLocks noGrp="1"/>
          </p:cNvSpPr>
          <p:nvPr>
            <p:ph type="body" sz="quarter" idx="11"/>
          </p:nvPr>
        </p:nvSpPr>
        <p:spPr>
          <a:xfrm>
            <a:off x="474345" y="1608789"/>
            <a:ext cx="8161349" cy="2691830"/>
          </a:xfrm>
          <a:prstGeom prst="rect">
            <a:avLst/>
          </a:prstGeom>
        </p:spPr>
        <p:txBody>
          <a:bodyPr>
            <a:noAutofit/>
          </a:bodyPr>
          <a:lstStyle>
            <a:lvl1pPr>
              <a:defRPr baseline="0">
                <a:latin typeface="Raleway" panose="020B0003030101060003" pitchFamily="34" charset="0"/>
              </a:defRPr>
            </a:lvl1p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21" name="Text Placeholder 10"/>
          <p:cNvSpPr txBox="1">
            <a:spLocks/>
          </p:cNvSpPr>
          <p:nvPr userDrawn="1"/>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2" name="TextBox 21"/>
          <p:cNvSpPr txBox="1"/>
          <p:nvPr userDrawn="1"/>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1582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Red Header">
    <p:spTree>
      <p:nvGrpSpPr>
        <p:cNvPr id="1" name="Shape 391"/>
        <p:cNvGrpSpPr/>
        <p:nvPr/>
      </p:nvGrpSpPr>
      <p:grpSpPr>
        <a:xfrm>
          <a:off x="0" y="0"/>
          <a:ext cx="0" cy="0"/>
          <a:chOff x="0" y="0"/>
          <a:chExt cx="0" cy="0"/>
        </a:xfrm>
      </p:grpSpPr>
      <p:pic>
        <p:nvPicPr>
          <p:cNvPr id="8" name="Picture 7"/>
          <p:cNvPicPr>
            <a:picLocks noChangeAspect="1"/>
          </p:cNvPicPr>
          <p:nvPr userDrawn="1"/>
        </p:nvPicPr>
        <p:blipFill rotWithShape="1">
          <a:blip r:embed="rId2"/>
          <a:srcRect b="70487"/>
          <a:stretch/>
        </p:blipFill>
        <p:spPr>
          <a:xfrm>
            <a:off x="0" y="-7119"/>
            <a:ext cx="9153644" cy="1519595"/>
          </a:xfrm>
          <a:prstGeom prst="rect">
            <a:avLst/>
          </a:prstGeom>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0144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Red Header with Hexagon Pattern">
    <p:spTree>
      <p:nvGrpSpPr>
        <p:cNvPr id="1" name="Shape 391"/>
        <p:cNvGrpSpPr/>
        <p:nvPr/>
      </p:nvGrpSpPr>
      <p:grpSpPr>
        <a:xfrm>
          <a:off x="0" y="0"/>
          <a:ext cx="0" cy="0"/>
          <a:chOff x="0" y="0"/>
          <a:chExt cx="0" cy="0"/>
        </a:xfrm>
      </p:grpSpPr>
      <p:grpSp>
        <p:nvGrpSpPr>
          <p:cNvPr id="9" name="Group 9"/>
          <p:cNvGrpSpPr/>
          <p:nvPr userDrawn="1"/>
        </p:nvGrpSpPr>
        <p:grpSpPr>
          <a:xfrm>
            <a:off x="7005898" y="1436807"/>
            <a:ext cx="2276408" cy="2004468"/>
            <a:chOff x="79884" y="-148379"/>
            <a:chExt cx="2180505" cy="1920022"/>
          </a:xfrm>
        </p:grpSpPr>
        <p:sp>
          <p:nvSpPr>
            <p:cNvPr id="10"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5" name="Group 27"/>
          <p:cNvGrpSpPr/>
          <p:nvPr userDrawn="1"/>
        </p:nvGrpSpPr>
        <p:grpSpPr>
          <a:xfrm>
            <a:off x="-86407" y="2777954"/>
            <a:ext cx="2276408" cy="2004468"/>
            <a:chOff x="79884" y="-148379"/>
            <a:chExt cx="2180505" cy="1920022"/>
          </a:xfrm>
        </p:grpSpPr>
        <p:sp>
          <p:nvSpPr>
            <p:cNvPr id="16"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20"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pic>
        <p:nvPicPr>
          <p:cNvPr id="8" name="Picture 7"/>
          <p:cNvPicPr>
            <a:picLocks noChangeAspect="1"/>
          </p:cNvPicPr>
          <p:nvPr userDrawn="1"/>
        </p:nvPicPr>
        <p:blipFill rotWithShape="1">
          <a:blip r:embed="rId2"/>
          <a:srcRect b="70487"/>
          <a:stretch/>
        </p:blipFill>
        <p:spPr>
          <a:xfrm>
            <a:off x="0" y="-7119"/>
            <a:ext cx="9153644" cy="1519595"/>
          </a:xfrm>
          <a:prstGeom prst="rect">
            <a:avLst/>
          </a:prstGeom>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47224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Shape 357"/>
          <p:cNvGrpSpPr/>
          <p:nvPr/>
        </p:nvGrpSpPr>
        <p:grpSpPr>
          <a:xfrm>
            <a:off x="5855845" y="2164475"/>
            <a:ext cx="897600" cy="1306300"/>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2467566" y="2164475"/>
            <a:ext cx="897600" cy="1306300"/>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tx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379413" y="18870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379413" y="2324947"/>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379413" y="27522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379413" y="3187724"/>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6753445" y="18870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6753445" y="2324947"/>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6753445" y="27522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6753445" y="3187724"/>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8309933" y="4682153"/>
            <a:ext cx="550933" cy="190446"/>
          </a:xfrm>
          <a:prstGeom prst="rect">
            <a:avLst/>
          </a:prstGeom>
          <a:noFill/>
          <a:ln>
            <a:noFill/>
          </a:ln>
        </p:spPr>
      </p:pic>
      <p:sp>
        <p:nvSpPr>
          <p:cNvPr id="27"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1">
                    <a:lumMod val="75000"/>
                  </a:schemeClr>
                </a:solidFill>
                <a:latin typeface="Helvetica Neue"/>
                <a:ea typeface="Helvetica Neue"/>
                <a:cs typeface="Helvetica Neue"/>
                <a:sym typeface="Helvetica Neue"/>
              </a:rPr>
              <a:t>© 201</a:t>
            </a:r>
            <a:r>
              <a:rPr lang="en-US" sz="600" dirty="0">
                <a:solidFill>
                  <a:schemeClr val="bg1">
                    <a:lumMod val="75000"/>
                  </a:schemeClr>
                </a:solidFill>
                <a:latin typeface="Helvetica Neue"/>
                <a:ea typeface="Helvetica Neue"/>
                <a:cs typeface="Helvetica Neue"/>
                <a:sym typeface="Helvetica Neue"/>
              </a:rPr>
              <a:t>7</a:t>
            </a:r>
            <a:r>
              <a:rPr lang="en" sz="600" dirty="0">
                <a:solidFill>
                  <a:schemeClr val="bg1">
                    <a:lumMod val="75000"/>
                  </a:schemeClr>
                </a:solidFill>
                <a:latin typeface="Helvetica Neue"/>
                <a:ea typeface="Helvetica Neue"/>
                <a:cs typeface="Helvetica Neue"/>
                <a:sym typeface="Helvetica Neue"/>
              </a:rPr>
              <a:t> </a:t>
            </a:r>
            <a:r>
              <a:rPr lang="en" sz="600" b="0" i="0" u="none" strike="noStrike" cap="none" baseline="0" dirty="0">
                <a:solidFill>
                  <a:schemeClr val="bg1">
                    <a:lumMod val="75000"/>
                  </a:schemeClr>
                </a:solidFill>
                <a:latin typeface="Helvetica Neue"/>
                <a:ea typeface="Helvetica Neue"/>
                <a:cs typeface="Helvetica Neue"/>
                <a:sym typeface="Helvetica Neue"/>
              </a:rPr>
              <a:t>DMI </a:t>
            </a:r>
            <a:r>
              <a:rPr lang="en" sz="6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3752983" y="2576354"/>
            <a:ext cx="1678718" cy="566102"/>
          </a:xfrm>
          <a:prstGeom prst="rect">
            <a:avLst/>
          </a:prstGeom>
        </p:spPr>
        <p:txBody>
          <a:bodyPr vert="horz" anchor="ctr"/>
          <a:lstStyle>
            <a:lvl1pPr algn="ctr">
              <a:defRPr sz="1400" b="1" cap="all">
                <a:solidFill>
                  <a:schemeClr val="accent1"/>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026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0" y="1"/>
            <a:ext cx="9143999" cy="2672074"/>
          </a:xfrm>
          <a:prstGeom prst="rect">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69" name="Shape 369"/>
          <p:cNvSpPr/>
          <p:nvPr/>
        </p:nvSpPr>
        <p:spPr>
          <a:xfrm rot="10800000" flipH="1">
            <a:off x="3901650" y="2454862"/>
            <a:ext cx="1340700" cy="580023"/>
          </a:xfrm>
          <a:prstGeom prst="triangle">
            <a:avLst>
              <a:gd name="adj" fmla="val 5000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rgbClr val="CCD1CD"/>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781844" y="898525"/>
            <a:ext cx="7580312" cy="1439863"/>
          </a:xfrm>
          <a:prstGeom prst="rect">
            <a:avLst/>
          </a:prstGeom>
        </p:spPr>
        <p:txBody>
          <a:bodyPr vert="horz" anchor="ctr"/>
          <a:lstStyle>
            <a:lvl1pPr algn="ctr">
              <a:defRPr sz="2000">
                <a:solidFill>
                  <a:srgbClr val="FFFFFF"/>
                </a:solidFill>
                <a:latin typeface="Raleway"/>
                <a:ea typeface="Raleway"/>
                <a:cs typeface="Raleway"/>
              </a:defRPr>
            </a:lvl1pPr>
            <a:lvl2pPr algn="ctr">
              <a:defRPr sz="2400"/>
            </a:lvl2pPr>
            <a:lvl3pPr algn="ctr">
              <a:defRPr sz="2400"/>
            </a:lvl3pPr>
            <a:lvl4pPr algn="ctr">
              <a:defRPr sz="2400"/>
            </a:lvl4pPr>
            <a:lvl5pPr algn="ctr">
              <a:defRPr sz="2400"/>
            </a:lvl5pPr>
          </a:lstStyle>
          <a:p>
            <a:pPr lvl="0"/>
            <a:r>
              <a:rPr lang="en-US"/>
              <a:t>Edit Master text styles</a:t>
            </a:r>
          </a:p>
        </p:txBody>
      </p:sp>
      <p:sp>
        <p:nvSpPr>
          <p:cNvPr id="7" name="Text Placeholder 6"/>
          <p:cNvSpPr>
            <a:spLocks noGrp="1"/>
          </p:cNvSpPr>
          <p:nvPr>
            <p:ph type="body" sz="quarter" idx="12" hasCustomPrompt="1"/>
          </p:nvPr>
        </p:nvSpPr>
        <p:spPr>
          <a:xfrm>
            <a:off x="782638" y="3034885"/>
            <a:ext cx="7578725" cy="1713271"/>
          </a:xfrm>
          <a:prstGeom prst="rect">
            <a:avLst/>
          </a:prstGeom>
        </p:spPr>
        <p:txBody>
          <a:bodyPr vert="horz" anchor="ctr"/>
          <a:lstStyle>
            <a:lvl1pPr algn="ctr">
              <a:defRPr sz="2000"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03740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Tree>
    <p:extLst>
      <p:ext uri="{BB962C8B-B14F-4D97-AF65-F5344CB8AC3E}">
        <p14:creationId xmlns:p14="http://schemas.microsoft.com/office/powerpoint/2010/main" val="92334074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stimonial Layout 2">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28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TESTIMONIAL</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hasCustomPrompt="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indent="-285750">
              <a:buFontTx/>
              <a:buChar char="-"/>
            </a:pPr>
            <a:r>
              <a:rPr lang="en-US" b="1" dirty="0">
                <a:solidFill>
                  <a:schemeClr val="bg2"/>
                </a:solidFill>
              </a:rPr>
              <a:t>First and Last Name, Company Name</a:t>
            </a:r>
          </a:p>
          <a:p>
            <a:r>
              <a:rPr lang="en-US" b="1" dirty="0">
                <a:solidFill>
                  <a:schemeClr val="bg2"/>
                </a:solidFill>
              </a:rPr>
              <a:t>     Title here</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r>
              <a:rPr lang="en-US" sz="1800" b="0" cap="none" dirty="0"/>
              <a:t>“…Testimonial copy here. Testimonial copy here. Testimonial copy here. Testimonial copy here. Testimonial copy here. Testimonial copy here.</a:t>
            </a:r>
          </a:p>
          <a:p>
            <a:r>
              <a:rPr lang="en-US" sz="1800" b="0" cap="none" dirty="0"/>
              <a:t>Testimonial copy here. Testimonial copy here. Testimonial copy here.”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7469" y="229326"/>
            <a:ext cx="762000" cy="762000"/>
          </a:xfrm>
          <a:prstGeom prst="rect">
            <a:avLst/>
          </a:prstGeom>
        </p:spPr>
      </p:pic>
      <p:sp>
        <p:nvSpPr>
          <p:cNvPr id="13" name="TextBox 12"/>
          <p:cNvSpPr txBox="1"/>
          <p:nvPr userDrawn="1"/>
        </p:nvSpPr>
        <p:spPr>
          <a:xfrm>
            <a:off x="1232838" y="3657600"/>
            <a:ext cx="1481328" cy="738664"/>
          </a:xfrm>
          <a:prstGeom prst="rect">
            <a:avLst/>
          </a:prstGeom>
          <a:noFill/>
        </p:spPr>
        <p:txBody>
          <a:bodyPr wrap="square" rtlCol="0">
            <a:spAutoFit/>
          </a:bodyPr>
          <a:lstStyle/>
          <a:p>
            <a:r>
              <a:rPr lang="en-US" dirty="0">
                <a:solidFill>
                  <a:schemeClr val="bg2"/>
                </a:solidFill>
                <a:latin typeface="Raleway"/>
                <a:cs typeface="Raleway"/>
              </a:rPr>
              <a:t>Add Company Logo here, </a:t>
            </a:r>
          </a:p>
          <a:p>
            <a:r>
              <a:rPr lang="en-US" dirty="0">
                <a:solidFill>
                  <a:schemeClr val="bg2"/>
                </a:solidFill>
                <a:latin typeface="Raleway"/>
                <a:cs typeface="Raleway"/>
              </a:rPr>
              <a:t>if available.</a:t>
            </a:r>
          </a:p>
        </p:txBody>
      </p:sp>
    </p:spTree>
    <p:extLst>
      <p:ext uri="{BB962C8B-B14F-4D97-AF65-F5344CB8AC3E}">
        <p14:creationId xmlns:p14="http://schemas.microsoft.com/office/powerpoint/2010/main" val="338930713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285849" y="0"/>
            <a:ext cx="5376899" cy="5143499"/>
          </a:xfrm>
          <a:prstGeom prst="hexagon">
            <a:avLst>
              <a:gd name="adj" fmla="val 25000"/>
              <a:gd name="vf" fmla="val 11547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4848225" y="448225"/>
            <a:ext cx="3674049" cy="4247050"/>
          </a:xfrm>
          <a:prstGeom prst="rect">
            <a:avLst/>
          </a:prstGeom>
          <a:noFill/>
          <a:ln>
            <a:noFill/>
          </a:ln>
        </p:spPr>
      </p:pic>
      <p:sp>
        <p:nvSpPr>
          <p:cNvPr id="4" name="Text Placeholder 3"/>
          <p:cNvSpPr>
            <a:spLocks noGrp="1"/>
          </p:cNvSpPr>
          <p:nvPr>
            <p:ph type="body" sz="quarter" idx="10"/>
          </p:nvPr>
        </p:nvSpPr>
        <p:spPr>
          <a:xfrm>
            <a:off x="347842" y="1132439"/>
            <a:ext cx="2791088" cy="2887721"/>
          </a:xfrm>
          <a:prstGeom prst="rect">
            <a:avLst/>
          </a:prstGeom>
        </p:spPr>
        <p:txBody>
          <a:bodyPr vert="horz" anchor="ctr"/>
          <a:lstStyle>
            <a:lvl1pPr>
              <a:defRPr sz="2000">
                <a:solidFill>
                  <a:schemeClr val="bg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5492750" y="1901522"/>
            <a:ext cx="2393950" cy="1358900"/>
          </a:xfrm>
          <a:prstGeom prst="rect">
            <a:avLst/>
          </a:prstGeom>
        </p:spPr>
        <p:txBody>
          <a:bodyPr vert="horz" anchor="ctr"/>
          <a:lstStyle>
            <a:lvl1pPr algn="ctr">
              <a:defRPr sz="1800" b="1" cap="all">
                <a:solidFill>
                  <a:srgbClr val="C11F2F"/>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9"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2340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2734975" y="448225"/>
            <a:ext cx="3674049" cy="4247050"/>
          </a:xfrm>
          <a:prstGeom prst="rect">
            <a:avLst/>
          </a:prstGeom>
          <a:noFill/>
          <a:ln>
            <a:noFill/>
          </a:ln>
        </p:spPr>
      </p:pic>
      <p:sp>
        <p:nvSpPr>
          <p:cNvPr id="3" name="Text Placeholder 6"/>
          <p:cNvSpPr>
            <a:spLocks noGrp="1"/>
          </p:cNvSpPr>
          <p:nvPr>
            <p:ph type="body" sz="quarter" idx="11" hasCustomPrompt="1"/>
          </p:nvPr>
        </p:nvSpPr>
        <p:spPr>
          <a:xfrm>
            <a:off x="3381429" y="1909611"/>
            <a:ext cx="2393950" cy="1358900"/>
          </a:xfrm>
          <a:prstGeom prst="rect">
            <a:avLst/>
          </a:prstGeom>
        </p:spPr>
        <p:txBody>
          <a:bodyPr vert="horz" anchor="ctr"/>
          <a:lstStyle>
            <a:lvl1pPr algn="ctr">
              <a:defRPr sz="1800" b="1" cap="all">
                <a:solidFill>
                  <a:schemeClr val="accent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259096" y="1512616"/>
            <a:ext cx="2393950" cy="2135457"/>
          </a:xfrm>
          <a:prstGeom prst="rect">
            <a:avLst/>
          </a:prstGeom>
        </p:spPr>
        <p:txBody>
          <a:bodyPr vert="horz" anchor="ctr"/>
          <a:lstStyle>
            <a:lvl1pPr marL="0" marR="0" indent="0" algn="r"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6487897" y="1512616"/>
            <a:ext cx="2393950" cy="2135457"/>
          </a:xfrm>
          <a:prstGeom prst="rect">
            <a:avLst/>
          </a:prstGeom>
        </p:spPr>
        <p:txBody>
          <a:bodyPr vert="horz" anchor="ctr"/>
          <a:lstStyle>
            <a:lvl1pPr marL="0" marR="0" indent="0" algn="l"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30798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527050" y="1495375"/>
            <a:ext cx="25146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527050" y="2231975"/>
            <a:ext cx="25146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527050" y="2968575"/>
            <a:ext cx="25146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527050" y="3705175"/>
            <a:ext cx="25146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527050" y="4441775"/>
            <a:ext cx="25146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6086475" y="1495375"/>
            <a:ext cx="25146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6086475" y="2231975"/>
            <a:ext cx="25146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6086475" y="2968575"/>
            <a:ext cx="25146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6086475" y="3705175"/>
            <a:ext cx="25146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6086475" y="4441775"/>
            <a:ext cx="25146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2906850" y="1203325"/>
            <a:ext cx="3330300" cy="584100"/>
          </a:xfrm>
          <a:prstGeom prst="rect">
            <a:avLst/>
          </a:prstGeom>
          <a:solidFill>
            <a:schemeClr val="accent1"/>
          </a:solidFill>
          <a:ln>
            <a:noFill/>
          </a:ln>
        </p:spPr>
        <p:txBody>
          <a:bodyPr lIns="91425" tIns="91425" rIns="91425" bIns="91425" anchor="ctr" anchorCtr="0">
            <a:noAutofit/>
          </a:bodyPr>
          <a:lstStyle/>
          <a:p>
            <a:pPr lvl="0" algn="ctr"/>
            <a:endParaRPr lang="en-US" sz="1200" b="1" dirty="0">
              <a:solidFill>
                <a:srgbClr val="FFFFFF"/>
              </a:solidFill>
              <a:latin typeface="Raleway"/>
              <a:ea typeface="Raleway"/>
              <a:cs typeface="Raleway"/>
            </a:endParaRPr>
          </a:p>
        </p:txBody>
      </p:sp>
      <p:sp>
        <p:nvSpPr>
          <p:cNvPr id="387" name="Shape 387"/>
          <p:cNvSpPr/>
          <p:nvPr/>
        </p:nvSpPr>
        <p:spPr>
          <a:xfrm>
            <a:off x="2913725" y="19399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2913725" y="26765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2913725" y="34131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2913725" y="41497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2913725" y="12033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2913725" y="19399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2913725" y="26765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2913725" y="34131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2913725" y="41497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550106" y="113965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550106" y="4084001"/>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550106" y="334791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550106" y="261182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550106" y="187574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6352266" y="113965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6352266" y="4084001"/>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6352266" y="334791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6352266" y="261182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6352266" y="187574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55010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635226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8773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2" name="Picture 11"/>
          <p:cNvPicPr>
            <a:picLocks noChangeAspect="1"/>
          </p:cNvPicPr>
          <p:nvPr userDrawn="1"/>
        </p:nvPicPr>
        <p:blipFill>
          <a:blip r:embed="rId3"/>
          <a:stretch>
            <a:fillRect/>
          </a:stretch>
        </p:blipFill>
        <p:spPr>
          <a:xfrm>
            <a:off x="8017055" y="4656896"/>
            <a:ext cx="957399" cy="326709"/>
          </a:xfrm>
          <a:prstGeom prst="rect">
            <a:avLst/>
          </a:prstGeom>
        </p:spPr>
      </p:pic>
    </p:spTree>
    <p:extLst>
      <p:ext uri="{BB962C8B-B14F-4D97-AF65-F5344CB8AC3E}">
        <p14:creationId xmlns:p14="http://schemas.microsoft.com/office/powerpoint/2010/main" val="1660176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850296"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dirty="0"/>
          </a:p>
        </p:txBody>
      </p:sp>
      <p:pic>
        <p:nvPicPr>
          <p:cNvPr id="5" name="Shape 438"/>
          <p:cNvPicPr preferRelativeResize="0"/>
          <p:nvPr userDrawn="1"/>
        </p:nvPicPr>
        <p:blipFill>
          <a:blip r:embed="rId2">
            <a:alphaModFix/>
          </a:blip>
          <a:stretch>
            <a:fillRect/>
          </a:stretch>
        </p:blipFill>
        <p:spPr>
          <a:xfrm>
            <a:off x="5023926" y="871926"/>
            <a:ext cx="3898824" cy="3274111"/>
          </a:xfrm>
          <a:prstGeom prst="rect">
            <a:avLst/>
          </a:prstGeom>
          <a:noFill/>
          <a:ln>
            <a:noFill/>
          </a:ln>
        </p:spPr>
      </p:pic>
      <p:sp>
        <p:nvSpPr>
          <p:cNvPr id="2" name="Rectangle 1"/>
          <p:cNvSpPr/>
          <p:nvPr userDrawn="1"/>
        </p:nvSpPr>
        <p:spPr>
          <a:xfrm>
            <a:off x="232711" y="1090462"/>
            <a:ext cx="4358412" cy="6132448"/>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CLICK TO CASE STUDY TITLE HERE (ADD LOGO ABOVE)</a:t>
            </a:r>
            <a:endParaRPr lang="en" sz="12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SOLUTION</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RESU</a:t>
            </a:r>
            <a:r>
              <a:rPr lang="en-US" sz="1000" b="1" i="0" u="none" strike="noStrike" cap="none" dirty="0">
                <a:solidFill>
                  <a:schemeClr val="accent1"/>
                </a:solidFill>
                <a:latin typeface="Raleway"/>
                <a:ea typeface="Raleway"/>
                <a:cs typeface="Raleway"/>
                <a:sym typeface="Raleway"/>
              </a:rPr>
              <a:t>LTS</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 sz="1000"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 sz="1000"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892056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528500"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62550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659884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1"/>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15318866"/>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334149" y="862719"/>
            <a:ext cx="1435199" cy="13008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401350" y="1124721"/>
            <a:ext cx="1300799"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dirty="0">
                <a:solidFill>
                  <a:srgbClr val="FFFFFF"/>
                </a:solidFill>
                <a:latin typeface="Raleway"/>
                <a:ea typeface="Raleway"/>
                <a:cs typeface="Raleway"/>
                <a:sym typeface="Raleway"/>
              </a:rPr>
              <a:t>DMI Red</a:t>
            </a:r>
          </a:p>
          <a:p>
            <a:pPr lvl="0" algn="ctr" rtl="0">
              <a:spcBef>
                <a:spcPts val="0"/>
              </a:spcBef>
              <a:buNone/>
            </a:pPr>
            <a:r>
              <a:rPr lang="en" sz="1200" b="1" dirty="0">
                <a:solidFill>
                  <a:srgbClr val="FFFFFF"/>
                </a:solidFill>
                <a:latin typeface="Raleway"/>
                <a:ea typeface="Raleway"/>
                <a:cs typeface="Raleway"/>
                <a:sym typeface="Raleway"/>
              </a:rPr>
              <a:t>#CE353D</a:t>
            </a:r>
          </a:p>
        </p:txBody>
      </p:sp>
      <p:sp>
        <p:nvSpPr>
          <p:cNvPr id="397" name="Shape 397"/>
          <p:cNvSpPr/>
          <p:nvPr/>
        </p:nvSpPr>
        <p:spPr>
          <a:xfrm rot="5400000">
            <a:off x="1873573" y="862700"/>
            <a:ext cx="1435199" cy="13008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1940772" y="1124721"/>
            <a:ext cx="1300801"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Pumice</a:t>
            </a:r>
          </a:p>
          <a:p>
            <a:pPr lvl="0" algn="ctr" rtl="0">
              <a:spcBef>
                <a:spcPts val="0"/>
              </a:spcBef>
              <a:buNone/>
            </a:pPr>
            <a:r>
              <a:rPr lang="en" sz="1200" b="1" dirty="0">
                <a:solidFill>
                  <a:srgbClr val="434343"/>
                </a:solidFill>
                <a:latin typeface="Raleway"/>
                <a:ea typeface="Raleway"/>
                <a:cs typeface="Raleway"/>
                <a:sym typeface="Raleway"/>
              </a:rPr>
              <a:t>#D5D9D6</a:t>
            </a:r>
          </a:p>
        </p:txBody>
      </p:sp>
      <p:sp>
        <p:nvSpPr>
          <p:cNvPr id="399" name="Shape 399"/>
          <p:cNvSpPr/>
          <p:nvPr/>
        </p:nvSpPr>
        <p:spPr>
          <a:xfrm rot="5400000">
            <a:off x="3412985" y="862700"/>
            <a:ext cx="1435199" cy="1300800"/>
          </a:xfrm>
          <a:prstGeom prst="hexagon">
            <a:avLst>
              <a:gd name="adj" fmla="val 25000"/>
              <a:gd name="vf" fmla="val 115470"/>
            </a:avLst>
          </a:prstGeom>
          <a:solidFill>
            <a:schemeClr val="bg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3480185" y="1124721"/>
            <a:ext cx="1300800"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Concrete</a:t>
            </a:r>
          </a:p>
          <a:p>
            <a:pPr lvl="0" algn="ctr" rtl="0">
              <a:spcBef>
                <a:spcPts val="0"/>
              </a:spcBef>
              <a:buNone/>
            </a:pPr>
            <a:r>
              <a:rPr lang="en" sz="1200" b="1" dirty="0">
                <a:solidFill>
                  <a:srgbClr val="FFFFFF"/>
                </a:solidFill>
                <a:latin typeface="Raleway"/>
                <a:ea typeface="Raleway"/>
                <a:cs typeface="Raleway"/>
                <a:sym typeface="Raleway"/>
              </a:rPr>
              <a:t>#7F8C8D</a:t>
            </a:r>
          </a:p>
        </p:txBody>
      </p:sp>
      <p:sp>
        <p:nvSpPr>
          <p:cNvPr id="401" name="Shape 401"/>
          <p:cNvSpPr/>
          <p:nvPr/>
        </p:nvSpPr>
        <p:spPr>
          <a:xfrm rot="5400000">
            <a:off x="1114660" y="2148942"/>
            <a:ext cx="1435199" cy="1300800"/>
          </a:xfrm>
          <a:prstGeom prst="hexagon">
            <a:avLst>
              <a:gd name="adj" fmla="val 25000"/>
              <a:gd name="vf" fmla="val 115470"/>
            </a:avLst>
          </a:prstGeom>
          <a:solidFill>
            <a:schemeClr val="tx1"/>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181859" y="2417770"/>
            <a:ext cx="1300801"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Night</a:t>
            </a:r>
          </a:p>
          <a:p>
            <a:pPr lvl="0" algn="ctr" rtl="0">
              <a:spcBef>
                <a:spcPts val="0"/>
              </a:spcBef>
              <a:buNone/>
            </a:pPr>
            <a:r>
              <a:rPr lang="en" sz="1200" b="1" dirty="0">
                <a:solidFill>
                  <a:srgbClr val="FFFFFF"/>
                </a:solidFill>
                <a:latin typeface="Raleway"/>
                <a:ea typeface="Raleway"/>
                <a:cs typeface="Raleway"/>
                <a:sym typeface="Raleway"/>
              </a:rPr>
              <a:t>#363C41</a:t>
            </a:r>
          </a:p>
        </p:txBody>
      </p:sp>
      <p:sp>
        <p:nvSpPr>
          <p:cNvPr id="403" name="Shape 403"/>
          <p:cNvSpPr/>
          <p:nvPr/>
        </p:nvSpPr>
        <p:spPr>
          <a:xfrm rot="5400000">
            <a:off x="2658517" y="2148942"/>
            <a:ext cx="1435199" cy="1300800"/>
          </a:xfrm>
          <a:prstGeom prst="hexagon">
            <a:avLst>
              <a:gd name="adj" fmla="val 25000"/>
              <a:gd name="vf" fmla="val 115470"/>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2725717"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Wisteria</a:t>
            </a:r>
          </a:p>
          <a:p>
            <a:pPr lvl="0" algn="ctr" rtl="0">
              <a:spcBef>
                <a:spcPts val="0"/>
              </a:spcBef>
              <a:buNone/>
            </a:pPr>
            <a:r>
              <a:rPr lang="en" sz="1200" b="1" dirty="0">
                <a:solidFill>
                  <a:srgbClr val="FFFFFF"/>
                </a:solidFill>
                <a:latin typeface="Raleway"/>
                <a:ea typeface="Raleway"/>
                <a:cs typeface="Raleway"/>
                <a:sym typeface="Raleway"/>
              </a:rPr>
              <a:t>#884E9C</a:t>
            </a:r>
          </a:p>
        </p:txBody>
      </p:sp>
      <p:sp>
        <p:nvSpPr>
          <p:cNvPr id="405" name="Shape 405"/>
          <p:cNvSpPr/>
          <p:nvPr/>
        </p:nvSpPr>
        <p:spPr>
          <a:xfrm rot="5400000">
            <a:off x="4202374" y="2148942"/>
            <a:ext cx="1435199" cy="1300800"/>
          </a:xfrm>
          <a:prstGeom prst="hexagon">
            <a:avLst>
              <a:gd name="adj" fmla="val 25000"/>
              <a:gd name="vf" fmla="val 115470"/>
            </a:avLst>
          </a:prstGeom>
          <a:solidFill>
            <a:srgbClr val="F0EFEB"/>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4269574"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Mist</a:t>
            </a:r>
          </a:p>
          <a:p>
            <a:pPr lvl="0" algn="ctr" rtl="0">
              <a:spcBef>
                <a:spcPts val="0"/>
              </a:spcBef>
              <a:buNone/>
            </a:pPr>
            <a:r>
              <a:rPr lang="en" sz="1200" b="1" dirty="0">
                <a:solidFill>
                  <a:srgbClr val="434343"/>
                </a:solidFill>
                <a:latin typeface="Raleway"/>
                <a:ea typeface="Raleway"/>
                <a:cs typeface="Raleway"/>
                <a:sym typeface="Raleway"/>
              </a:rPr>
              <a:t>#F3F2EF</a:t>
            </a:r>
          </a:p>
        </p:txBody>
      </p:sp>
      <p:sp>
        <p:nvSpPr>
          <p:cNvPr id="407" name="Shape 407"/>
          <p:cNvSpPr txBox="1"/>
          <p:nvPr/>
        </p:nvSpPr>
        <p:spPr>
          <a:xfrm>
            <a:off x="401350" y="340400"/>
            <a:ext cx="2502600" cy="455100"/>
          </a:xfrm>
          <a:prstGeom prst="rect">
            <a:avLst/>
          </a:prstGeom>
          <a:noFill/>
          <a:ln>
            <a:noFill/>
          </a:ln>
        </p:spPr>
        <p:txBody>
          <a:bodyPr lIns="91425" tIns="91425" rIns="91425" bIns="91425" anchor="t" anchorCtr="0">
            <a:noAutofit/>
          </a:bodyPr>
          <a:lstStyle/>
          <a:p>
            <a:pPr lvl="0" rtl="0">
              <a:spcBef>
                <a:spcPts val="0"/>
              </a:spcBef>
              <a:buNone/>
            </a:pPr>
            <a:r>
              <a:rPr lang="en">
                <a:latin typeface="Raleway"/>
                <a:ea typeface="Raleway"/>
                <a:cs typeface="Raleway"/>
                <a:sym typeface="Raleway"/>
              </a:rPr>
              <a:t>COLORS: </a:t>
            </a:r>
          </a:p>
        </p:txBody>
      </p:sp>
      <p:sp>
        <p:nvSpPr>
          <p:cNvPr id="408" name="Shape 408"/>
          <p:cNvSpPr/>
          <p:nvPr/>
        </p:nvSpPr>
        <p:spPr>
          <a:xfrm rot="5400000">
            <a:off x="2021775" y="3437146"/>
            <a:ext cx="1119899" cy="1014899"/>
          </a:xfrm>
          <a:prstGeom prst="hexagon">
            <a:avLst>
              <a:gd name="adj" fmla="val 25000"/>
              <a:gd name="vf" fmla="val 115470"/>
            </a:avLst>
          </a:prstGeom>
          <a:solidFill>
            <a:schemeClr val="accent6"/>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074275"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#E15829</a:t>
            </a:r>
          </a:p>
        </p:txBody>
      </p:sp>
      <p:sp>
        <p:nvSpPr>
          <p:cNvPr id="410" name="Shape 410"/>
          <p:cNvSpPr/>
          <p:nvPr/>
        </p:nvSpPr>
        <p:spPr>
          <a:xfrm rot="5400000">
            <a:off x="3561175" y="3437146"/>
            <a:ext cx="1119899" cy="1014899"/>
          </a:xfrm>
          <a:prstGeom prst="hexagon">
            <a:avLst>
              <a:gd name="adj" fmla="val 25000"/>
              <a:gd name="vf" fmla="val 115470"/>
            </a:avLst>
          </a:prstGeom>
          <a:solidFill>
            <a:schemeClr val="accent4"/>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3613674"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#E9004B</a:t>
            </a:r>
          </a:p>
        </p:txBody>
      </p:sp>
      <p:sp>
        <p:nvSpPr>
          <p:cNvPr id="412" name="Shape 412"/>
          <p:cNvSpPr/>
          <p:nvPr/>
        </p:nvSpPr>
        <p:spPr>
          <a:xfrm rot="5400000">
            <a:off x="597172" y="3437146"/>
            <a:ext cx="1119899" cy="1014899"/>
          </a:xfrm>
          <a:prstGeom prst="hexagon">
            <a:avLst>
              <a:gd name="adj" fmla="val 25000"/>
              <a:gd name="vf" fmla="val 115470"/>
            </a:avLst>
          </a:prstGeom>
          <a:solidFill>
            <a:schemeClr val="accent3"/>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649672"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#490C66</a:t>
            </a:r>
          </a:p>
        </p:txBody>
      </p:sp>
      <p:sp>
        <p:nvSpPr>
          <p:cNvPr id="414" name="Shape 414"/>
          <p:cNvSpPr/>
          <p:nvPr/>
        </p:nvSpPr>
        <p:spPr>
          <a:xfrm rot="5400000">
            <a:off x="5100572" y="3437146"/>
            <a:ext cx="1119899" cy="1014899"/>
          </a:xfrm>
          <a:prstGeom prst="hexagon">
            <a:avLst>
              <a:gd name="adj" fmla="val 25000"/>
              <a:gd name="vf" fmla="val 115470"/>
            </a:avLst>
          </a:prstGeom>
          <a:solidFill>
            <a:schemeClr val="accent5"/>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5153072"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#E74582</a:t>
            </a:r>
          </a:p>
          <a:p>
            <a:pPr lvl="0" algn="ctr" rtl="0">
              <a:spcBef>
                <a:spcPts val="0"/>
              </a:spcBef>
              <a:buNone/>
            </a:pPr>
            <a:endParaRPr sz="12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472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1" name="Picture 10"/>
          <p:cNvPicPr>
            <a:picLocks noChangeAspect="1"/>
          </p:cNvPicPr>
          <p:nvPr userDrawn="1"/>
        </p:nvPicPr>
        <p:blipFill>
          <a:blip r:embed="rId3"/>
          <a:stretch>
            <a:fillRect/>
          </a:stretch>
        </p:blipFill>
        <p:spPr>
          <a:xfrm>
            <a:off x="8017055" y="4656896"/>
            <a:ext cx="957399" cy="326709"/>
          </a:xfrm>
          <a:prstGeom prst="rect">
            <a:avLst/>
          </a:prstGeom>
        </p:spPr>
      </p:pic>
    </p:spTree>
    <p:extLst>
      <p:ext uri="{BB962C8B-B14F-4D97-AF65-F5344CB8AC3E}">
        <p14:creationId xmlns:p14="http://schemas.microsoft.com/office/powerpoint/2010/main" val="210252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685800" y="2589200"/>
            <a:ext cx="6963000" cy="1744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4000"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48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4800" b="1">
                <a:solidFill>
                  <a:schemeClr val="lt1"/>
                </a:solidFill>
              </a:defRPr>
            </a:lvl3pPr>
            <a:lvl4pPr lvl="3" indent="0" rtl="0">
              <a:spcBef>
                <a:spcPts val="0"/>
              </a:spcBef>
              <a:buClr>
                <a:schemeClr val="lt1"/>
              </a:buClr>
              <a:buFont typeface="Arial"/>
              <a:buNone/>
              <a:defRPr sz="4800" b="1">
                <a:solidFill>
                  <a:schemeClr val="lt1"/>
                </a:solidFill>
              </a:defRPr>
            </a:lvl4pPr>
            <a:lvl5pPr lvl="4" indent="0" rtl="0">
              <a:spcBef>
                <a:spcPts val="0"/>
              </a:spcBef>
              <a:buClr>
                <a:schemeClr val="lt1"/>
              </a:buClr>
              <a:buFont typeface="Arial"/>
              <a:buNone/>
              <a:defRPr sz="4800" b="1">
                <a:solidFill>
                  <a:schemeClr val="lt1"/>
                </a:solidFill>
              </a:defRPr>
            </a:lvl5pPr>
            <a:lvl6pPr lvl="5" indent="0" rtl="0">
              <a:spcBef>
                <a:spcPts val="0"/>
              </a:spcBef>
              <a:buClr>
                <a:schemeClr val="lt1"/>
              </a:buClr>
              <a:buFont typeface="Arial"/>
              <a:buNone/>
              <a:defRPr sz="4800" b="1">
                <a:solidFill>
                  <a:schemeClr val="lt1"/>
                </a:solidFill>
              </a:defRPr>
            </a:lvl6pPr>
            <a:lvl7pPr lvl="6" indent="0" rtl="0">
              <a:spcBef>
                <a:spcPts val="0"/>
              </a:spcBef>
              <a:buClr>
                <a:schemeClr val="lt1"/>
              </a:buClr>
              <a:buFont typeface="Arial"/>
              <a:buNone/>
              <a:defRPr sz="4800" b="1">
                <a:solidFill>
                  <a:schemeClr val="lt1"/>
                </a:solidFill>
              </a:defRPr>
            </a:lvl7pPr>
            <a:lvl8pPr lvl="7" indent="0" rtl="0">
              <a:spcBef>
                <a:spcPts val="0"/>
              </a:spcBef>
              <a:buClr>
                <a:schemeClr val="lt1"/>
              </a:buClr>
              <a:buFont typeface="Arial"/>
              <a:buNone/>
              <a:defRPr sz="4800" b="1">
                <a:solidFill>
                  <a:schemeClr val="lt1"/>
                </a:solidFill>
              </a:defRPr>
            </a:lvl8pPr>
            <a:lvl9pPr lvl="8" indent="0" rtl="0">
              <a:spcBef>
                <a:spcPts val="0"/>
              </a:spcBef>
              <a:buClr>
                <a:schemeClr val="lt1"/>
              </a:buClr>
              <a:buFont typeface="Arial"/>
              <a:buNone/>
              <a:defRPr sz="4800" b="1">
                <a:solidFill>
                  <a:schemeClr val="lt1"/>
                </a:solidFill>
              </a:defRPr>
            </a:lvl9pPr>
          </a:lstStyle>
          <a:p>
            <a:r>
              <a:rPr lang="en-US" dirty="0"/>
              <a:t>CLICK TO EDIT MASTER TITLE STYLE</a:t>
            </a:r>
            <a:endParaRPr dirty="0"/>
          </a:p>
        </p:txBody>
      </p:sp>
      <p:sp>
        <p:nvSpPr>
          <p:cNvPr id="32" name="Shape 32"/>
          <p:cNvSpPr/>
          <p:nvPr userDrawn="1"/>
        </p:nvSpPr>
        <p:spPr>
          <a:xfrm flipH="1">
            <a:off x="6399599" y="3563101"/>
            <a:ext cx="2744400" cy="1580400"/>
          </a:xfrm>
          <a:prstGeom prst="rtTriangle">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aleway"/>
              <a:ea typeface="Raleway"/>
              <a:cs typeface="Raleway"/>
              <a:sym typeface="Raleway"/>
            </a:endParaRPr>
          </a:p>
        </p:txBody>
      </p:sp>
      <p:pic>
        <p:nvPicPr>
          <p:cNvPr id="5" name="Picture 4"/>
          <p:cNvPicPr>
            <a:picLocks noChangeAspect="1"/>
          </p:cNvPicPr>
          <p:nvPr userDrawn="1"/>
        </p:nvPicPr>
        <p:blipFill>
          <a:blip r:embed="rId3"/>
          <a:stretch>
            <a:fillRect/>
          </a:stretch>
        </p:blipFill>
        <p:spPr>
          <a:xfrm>
            <a:off x="8017055" y="4656896"/>
            <a:ext cx="957399" cy="326709"/>
          </a:xfrm>
          <a:prstGeom prst="rect">
            <a:avLst/>
          </a:prstGeom>
        </p:spPr>
      </p:pic>
    </p:spTree>
    <p:extLst>
      <p:ext uri="{BB962C8B-B14F-4D97-AF65-F5344CB8AC3E}">
        <p14:creationId xmlns:p14="http://schemas.microsoft.com/office/powerpoint/2010/main" val="77455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2790825" y="2391789"/>
            <a:ext cx="6136749" cy="1579838"/>
          </a:xfrm>
          <a:prstGeom prst="rect">
            <a:avLst/>
          </a:prstGeom>
        </p:spPr>
        <p:txBody>
          <a:bodyPr lIns="91425" tIns="91425" rIns="91425" bIns="91425" anchor="b" anchorCtr="0"/>
          <a:lstStyle>
            <a:lvl1pPr algn="r"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87951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4338918" y="1075764"/>
            <a:ext cx="4588656" cy="2662780"/>
          </a:xfrm>
          <a:prstGeom prst="rect">
            <a:avLst/>
          </a:prstGeom>
        </p:spPr>
        <p:txBody>
          <a:bodyPr lIns="91425" tIns="91425" rIns="91425" bIns="91425" anchor="ctr" anchorCtr="0"/>
          <a:lstStyle>
            <a:lvl1pPr algn="l"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4338638" y="3738563"/>
            <a:ext cx="4589462" cy="555625"/>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17913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lain">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6120187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2376800"/>
            <a:ext cx="6963000" cy="19572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5306500"/>
            <a:ext cx="91206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dirty="0"/>
          </a:p>
        </p:txBody>
      </p:sp>
      <p:pic>
        <p:nvPicPr>
          <p:cNvPr id="9" name="Picture 8"/>
          <p:cNvPicPr>
            <a:picLocks noChangeAspect="1"/>
          </p:cNvPicPr>
          <p:nvPr userDrawn="1"/>
        </p:nvPicPr>
        <p:blipFill>
          <a:blip r:embed="rId46"/>
          <a:stretch>
            <a:fillRect/>
          </a:stretch>
        </p:blipFill>
        <p:spPr>
          <a:xfrm>
            <a:off x="8017055" y="4656896"/>
            <a:ext cx="957399" cy="326709"/>
          </a:xfrm>
          <a:prstGeom prst="rect">
            <a:avLst/>
          </a:prstGeom>
        </p:spPr>
      </p:pic>
    </p:spTree>
    <p:extLst>
      <p:ext uri="{BB962C8B-B14F-4D97-AF65-F5344CB8AC3E}">
        <p14:creationId xmlns:p14="http://schemas.microsoft.com/office/powerpoint/2010/main" val="42897018"/>
      </p:ext>
    </p:extLst>
  </p:cSld>
  <p:clrMap bg1="lt1" tx1="dk1" bg2="dk2" tx2="lt2" accent1="accent1" accent2="accent2" accent3="accent3" accent4="accent4" accent5="accent5" accent6="accent6" hlink="hlink" folHlink="folHlink"/>
  <p:sldLayoutIdLst>
    <p:sldLayoutId id="2147483772" r:id="rId1"/>
    <p:sldLayoutId id="2147483830" r:id="rId2"/>
    <p:sldLayoutId id="2147483775" r:id="rId3"/>
    <p:sldLayoutId id="2147483776" r:id="rId4"/>
    <p:sldLayoutId id="2147483779" r:id="rId5"/>
    <p:sldLayoutId id="2147483817" r:id="rId6"/>
    <p:sldLayoutId id="2147483784" r:id="rId7"/>
    <p:sldLayoutId id="2147483813" r:id="rId8"/>
    <p:sldLayoutId id="2147483785" r:id="rId9"/>
    <p:sldLayoutId id="2147483826" r:id="rId10"/>
    <p:sldLayoutId id="2147483786" r:id="rId11"/>
    <p:sldLayoutId id="2147483787" r:id="rId12"/>
    <p:sldLayoutId id="2147483788" r:id="rId13"/>
    <p:sldLayoutId id="2147483789" r:id="rId14"/>
    <p:sldLayoutId id="2147483790" r:id="rId15"/>
    <p:sldLayoutId id="2147483791" r:id="rId16"/>
    <p:sldLayoutId id="2147483792" r:id="rId17"/>
    <p:sldLayoutId id="2147483825"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20" r:id="rId28"/>
    <p:sldLayoutId id="2147483823" r:id="rId29"/>
    <p:sldLayoutId id="2147483829" r:id="rId30"/>
    <p:sldLayoutId id="2147483802" r:id="rId31"/>
    <p:sldLayoutId id="2147483824" r:id="rId32"/>
    <p:sldLayoutId id="2147483803" r:id="rId33"/>
    <p:sldLayoutId id="2147483804" r:id="rId34"/>
    <p:sldLayoutId id="2147483812" r:id="rId35"/>
    <p:sldLayoutId id="2147483828" r:id="rId36"/>
    <p:sldLayoutId id="2147483805" r:id="rId37"/>
    <p:sldLayoutId id="2147483806" r:id="rId38"/>
    <p:sldLayoutId id="2147483807" r:id="rId39"/>
    <p:sldLayoutId id="2147483815" r:id="rId40"/>
    <p:sldLayoutId id="2147483814" r:id="rId41"/>
    <p:sldLayoutId id="2147483809" r:id="rId42"/>
    <p:sldLayoutId id="2147483810" r:id="rId43"/>
    <p:sldLayoutId id="2147483811" r:id="rId44"/>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000"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Matt.Gordon@insight.com?subject=SQL%20Saturday%20Cincinnati%20contact" TargetMode="Externa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2D50H67"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Matt.Gordon@insight.com?subject=SQL%20Saturday%20Cincinnati%20contact" TargetMode="Externa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1.xml"/><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9939" y="1736399"/>
            <a:ext cx="5051378" cy="3094647"/>
          </a:xfrm>
        </p:spPr>
        <p:txBody>
          <a:bodyPr/>
          <a:lstStyle/>
          <a:p>
            <a:pPr algn="ctr"/>
            <a:r>
              <a:rPr lang="en-US" dirty="0"/>
              <a:t>AZURE-D AVAILABILITY: SQL Server HA IN AND TO THE CLOUD</a:t>
            </a:r>
            <a:br>
              <a:rPr lang="en-US" dirty="0"/>
            </a:br>
            <a:br>
              <a:rPr lang="en-US" dirty="0"/>
            </a:br>
            <a:r>
              <a:rPr lang="en-US" sz="2400" b="0" dirty="0"/>
              <a:t>Matt Gordon</a:t>
            </a:r>
          </a:p>
        </p:txBody>
      </p:sp>
      <p:sp>
        <p:nvSpPr>
          <p:cNvPr id="3" name="Subtitle 2">
            <a:extLst>
              <a:ext uri="{FF2B5EF4-FFF2-40B4-BE49-F238E27FC236}">
                <a16:creationId xmlns:a16="http://schemas.microsoft.com/office/drawing/2014/main" id="{4CBF31BC-9C1B-4CBC-AB46-2248761FC4FC}"/>
              </a:ext>
            </a:extLst>
          </p:cNvPr>
          <p:cNvSpPr>
            <a:spLocks noGrp="1"/>
          </p:cNvSpPr>
          <p:nvPr>
            <p:ph type="subTitle" idx="1"/>
          </p:nvPr>
        </p:nvSpPr>
        <p:spPr/>
        <p:txBody>
          <a:bodyPr/>
          <a:lstStyle/>
          <a:p>
            <a:endParaRPr lang="en-US" dirty="0"/>
          </a:p>
        </p:txBody>
      </p:sp>
      <p:pic>
        <p:nvPicPr>
          <p:cNvPr id="1026" name="Picture 2" descr="PASS Local Group">
            <a:extLst>
              <a:ext uri="{FF2B5EF4-FFF2-40B4-BE49-F238E27FC236}">
                <a16:creationId xmlns:a16="http://schemas.microsoft.com/office/drawing/2014/main" id="{BE6C7C23-933E-4810-9B39-9920D1F4D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465" y="415493"/>
            <a:ext cx="18383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296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Setting high availability goals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8022610" cy="3169430"/>
          </a:xfrm>
        </p:spPr>
        <p:txBody>
          <a:bodyPr/>
          <a:lstStyle/>
          <a:p>
            <a:r>
              <a:rPr lang="en-US" dirty="0"/>
              <a:t>Customer needs</a:t>
            </a:r>
          </a:p>
          <a:p>
            <a:pPr lvl="1"/>
            <a:r>
              <a:rPr lang="en-US" dirty="0"/>
              <a:t>Business dependent</a:t>
            </a:r>
          </a:p>
          <a:p>
            <a:pPr lvl="1"/>
            <a:r>
              <a:rPr lang="en-US" dirty="0"/>
              <a:t>Set expectations based on implementation and support costs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10</a:t>
            </a:fld>
            <a:endParaRPr lang="en-US"/>
          </a:p>
        </p:txBody>
      </p:sp>
      <p:pic>
        <p:nvPicPr>
          <p:cNvPr id="7" name="Picture 6">
            <a:extLst>
              <a:ext uri="{FF2B5EF4-FFF2-40B4-BE49-F238E27FC236}">
                <a16:creationId xmlns:a16="http://schemas.microsoft.com/office/drawing/2014/main" id="{AD5E259A-47D6-490E-BF5E-74EAF3548DAE}"/>
              </a:ext>
            </a:extLst>
          </p:cNvPr>
          <p:cNvPicPr>
            <a:picLocks noChangeAspect="1"/>
          </p:cNvPicPr>
          <p:nvPr/>
        </p:nvPicPr>
        <p:blipFill>
          <a:blip r:embed="rId2"/>
          <a:stretch>
            <a:fillRect/>
          </a:stretch>
        </p:blipFill>
        <p:spPr>
          <a:xfrm>
            <a:off x="3504549" y="2929864"/>
            <a:ext cx="1936358" cy="1936358"/>
          </a:xfrm>
          <a:prstGeom prst="rect">
            <a:avLst/>
          </a:prstGeom>
        </p:spPr>
      </p:pic>
    </p:spTree>
    <p:extLst>
      <p:ext uri="{BB962C8B-B14F-4D97-AF65-F5344CB8AC3E}">
        <p14:creationId xmlns:p14="http://schemas.microsoft.com/office/powerpoint/2010/main" val="1111772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implementing high availability</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NOT only a software decision</a:t>
            </a:r>
          </a:p>
          <a:p>
            <a:pPr lvl="1"/>
            <a:r>
              <a:rPr lang="en-US" dirty="0"/>
              <a:t>Choose tools/technology supportable by your team</a:t>
            </a:r>
          </a:p>
          <a:p>
            <a:pPr lvl="1"/>
            <a:r>
              <a:rPr lang="en-US" dirty="0"/>
              <a:t>Technical decision is only part of the battle</a:t>
            </a:r>
          </a:p>
          <a:p>
            <a:pPr lvl="1"/>
            <a:endParaRPr lang="en-US" dirty="0"/>
          </a:p>
          <a:p>
            <a:r>
              <a:rPr lang="en-US" dirty="0"/>
              <a:t>Processes are critical</a:t>
            </a:r>
          </a:p>
          <a:p>
            <a:pPr lvl="1"/>
            <a:r>
              <a:rPr lang="en-US" dirty="0"/>
              <a:t>Defined</a:t>
            </a:r>
          </a:p>
          <a:p>
            <a:pPr lvl="1"/>
            <a:r>
              <a:rPr lang="en-US" dirty="0"/>
              <a:t>Repeatable</a:t>
            </a:r>
          </a:p>
          <a:p>
            <a:pPr lvl="1"/>
            <a:r>
              <a:rPr lang="en-US" dirty="0"/>
              <a:t>Testable</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11</a:t>
            </a:fld>
            <a:endParaRPr lang="en-US"/>
          </a:p>
        </p:txBody>
      </p:sp>
      <p:pic>
        <p:nvPicPr>
          <p:cNvPr id="5" name="Picture 4">
            <a:extLst>
              <a:ext uri="{FF2B5EF4-FFF2-40B4-BE49-F238E27FC236}">
                <a16:creationId xmlns:a16="http://schemas.microsoft.com/office/drawing/2014/main" id="{E6F44A18-826B-4E23-9B73-E3FB9CD1A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285" y="2523138"/>
            <a:ext cx="1929515" cy="1536650"/>
          </a:xfrm>
          <a:prstGeom prst="rect">
            <a:avLst/>
          </a:prstGeom>
        </p:spPr>
      </p:pic>
    </p:spTree>
    <p:extLst>
      <p:ext uri="{BB962C8B-B14F-4D97-AF65-F5344CB8AC3E}">
        <p14:creationId xmlns:p14="http://schemas.microsoft.com/office/powerpoint/2010/main" val="1421129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Setting high availability goals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Personnel are critical</a:t>
            </a:r>
          </a:p>
          <a:p>
            <a:pPr lvl="1"/>
            <a:r>
              <a:rPr lang="en-US" dirty="0"/>
              <a:t>Best design hamstrung by lack of training</a:t>
            </a:r>
          </a:p>
          <a:p>
            <a:pPr lvl="1"/>
            <a:r>
              <a:rPr lang="en-US" dirty="0"/>
              <a:t>Talent and training are key</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12</a:t>
            </a:fld>
            <a:endParaRPr lang="en-US"/>
          </a:p>
        </p:txBody>
      </p:sp>
    </p:spTree>
    <p:extLst>
      <p:ext uri="{BB962C8B-B14F-4D97-AF65-F5344CB8AC3E}">
        <p14:creationId xmlns:p14="http://schemas.microsoft.com/office/powerpoint/2010/main" val="367153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On-premises High Availability Options in SQL Server</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672131" cy="3169430"/>
          </a:xfrm>
        </p:spPr>
        <p:txBody>
          <a:bodyPr/>
          <a:lstStyle/>
          <a:p>
            <a:r>
              <a:rPr lang="en-US" dirty="0"/>
              <a:t>Let’s have a look…</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13</a:t>
            </a:fld>
            <a:endParaRPr lang="en-US"/>
          </a:p>
        </p:txBody>
      </p:sp>
      <p:pic>
        <p:nvPicPr>
          <p:cNvPr id="1028" name="Picture 4" descr="Image result for on-premises meme">
            <a:extLst>
              <a:ext uri="{FF2B5EF4-FFF2-40B4-BE49-F238E27FC236}">
                <a16:creationId xmlns:a16="http://schemas.microsoft.com/office/drawing/2014/main" id="{17FA30F1-C559-4FBB-A748-AC51F1BED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681" y="2399585"/>
            <a:ext cx="2466637" cy="246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855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Replication</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Copies data and database objects</a:t>
            </a:r>
          </a:p>
          <a:p>
            <a:endParaRPr lang="en-US" dirty="0"/>
          </a:p>
          <a:p>
            <a:r>
              <a:rPr lang="en-US" dirty="0"/>
              <a:t>Publisher, Distributor, and Subscriber</a:t>
            </a:r>
          </a:p>
          <a:p>
            <a:endParaRPr lang="en-US" dirty="0"/>
          </a:p>
          <a:p>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14</a:t>
            </a:fld>
            <a:endParaRPr lang="en-US"/>
          </a:p>
        </p:txBody>
      </p:sp>
      <p:pic>
        <p:nvPicPr>
          <p:cNvPr id="5" name="Picture 4" descr="Replication components and data flow">
            <a:extLst>
              <a:ext uri="{FF2B5EF4-FFF2-40B4-BE49-F238E27FC236}">
                <a16:creationId xmlns:a16="http://schemas.microsoft.com/office/drawing/2014/main" id="{3D58DD0E-75C2-4885-8243-64A3B1361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079" y="2804173"/>
            <a:ext cx="3519841" cy="220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4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Replication usage scenarios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579369"/>
            <a:ext cx="7672131" cy="3169430"/>
          </a:xfrm>
        </p:spPr>
        <p:txBody>
          <a:bodyPr/>
          <a:lstStyle/>
          <a:p>
            <a:r>
              <a:rPr lang="en-US" dirty="0"/>
              <a:t>Report server</a:t>
            </a:r>
          </a:p>
          <a:p>
            <a:pPr lvl="1"/>
            <a:r>
              <a:rPr lang="en-US" dirty="0"/>
              <a:t>Direct intense queries away from primary database</a:t>
            </a:r>
          </a:p>
          <a:p>
            <a:pPr lvl="1"/>
            <a:r>
              <a:rPr lang="en-US" dirty="0"/>
              <a:t>Applicable for data that may not need to be real-time</a:t>
            </a:r>
          </a:p>
          <a:p>
            <a:pPr lvl="1"/>
            <a:endParaRPr lang="en-US" dirty="0"/>
          </a:p>
          <a:p>
            <a:r>
              <a:rPr lang="en-US" dirty="0"/>
              <a:t>Remote office</a:t>
            </a:r>
          </a:p>
          <a:p>
            <a:pPr lvl="1"/>
            <a:r>
              <a:rPr lang="en-US" dirty="0"/>
              <a:t>Ensure data lives at another site</a:t>
            </a:r>
          </a:p>
          <a:p>
            <a:pPr lvl="1"/>
            <a:r>
              <a:rPr lang="en-US" dirty="0"/>
              <a:t>Network connectivity may not allow for synchronous data</a:t>
            </a:r>
          </a:p>
          <a:p>
            <a:pPr lvl="1"/>
            <a:endParaRPr lang="en-US" dirty="0"/>
          </a:p>
          <a:p>
            <a:r>
              <a:rPr lang="en-US" dirty="0"/>
              <a:t>Data movement</a:t>
            </a:r>
          </a:p>
          <a:p>
            <a:pPr lvl="1"/>
            <a:r>
              <a:rPr lang="en-US" dirty="0"/>
              <a:t>ETL may be kicked off from replicated data</a:t>
            </a:r>
          </a:p>
          <a:p>
            <a:pPr lvl="1"/>
            <a:r>
              <a:rPr lang="en-US" dirty="0"/>
              <a:t>May make data accessible to other groups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15</a:t>
            </a:fld>
            <a:endParaRPr lang="en-US"/>
          </a:p>
        </p:txBody>
      </p:sp>
    </p:spTree>
    <p:extLst>
      <p:ext uri="{BB962C8B-B14F-4D97-AF65-F5344CB8AC3E}">
        <p14:creationId xmlns:p14="http://schemas.microsoft.com/office/powerpoint/2010/main" val="230463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Replication pros and cons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Pros</a:t>
            </a:r>
          </a:p>
          <a:p>
            <a:pPr lvl="1"/>
            <a:r>
              <a:rPr lang="en-US" dirty="0"/>
              <a:t>GUI to manage and monitor</a:t>
            </a:r>
          </a:p>
          <a:p>
            <a:pPr lvl="1"/>
            <a:r>
              <a:rPr lang="en-US" dirty="0"/>
              <a:t>Enterprise Edition not required for basic functionality</a:t>
            </a:r>
          </a:p>
          <a:p>
            <a:pPr lvl="1"/>
            <a:r>
              <a:rPr lang="en-US" dirty="0"/>
              <a:t>Control of frequency and amount of data replication</a:t>
            </a:r>
          </a:p>
          <a:p>
            <a:pPr lvl="1"/>
            <a:endParaRPr lang="en-US" dirty="0"/>
          </a:p>
          <a:p>
            <a:r>
              <a:rPr lang="en-US" dirty="0"/>
              <a:t>Cons</a:t>
            </a:r>
          </a:p>
          <a:p>
            <a:pPr lvl="1"/>
            <a:r>
              <a:rPr lang="en-US" dirty="0"/>
              <a:t>No automatic failover</a:t>
            </a:r>
          </a:p>
          <a:p>
            <a:pPr lvl="1"/>
            <a:r>
              <a:rPr lang="en-US" dirty="0"/>
              <a:t>Can filter data but performance may suffer</a:t>
            </a:r>
          </a:p>
          <a:p>
            <a:pPr lvl="1"/>
            <a:r>
              <a:rPr lang="en-US" dirty="0"/>
              <a:t>Administrative effort increases exponentially</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16</a:t>
            </a:fld>
            <a:endParaRPr lang="en-US"/>
          </a:p>
        </p:txBody>
      </p:sp>
      <p:pic>
        <p:nvPicPr>
          <p:cNvPr id="5" name="Picture 4" descr="ambas polaridades del karma vanen conjunto a crear nuestra realidad ...">
            <a:extLst>
              <a:ext uri="{FF2B5EF4-FFF2-40B4-BE49-F238E27FC236}">
                <a16:creationId xmlns:a16="http://schemas.microsoft.com/office/drawing/2014/main" id="{9425B7DB-83F1-4415-B83D-AA85C3CA7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3937" y="194876"/>
            <a:ext cx="1870786" cy="1247191"/>
          </a:xfrm>
          <a:prstGeom prst="rect">
            <a:avLst/>
          </a:prstGeom>
        </p:spPr>
      </p:pic>
    </p:spTree>
    <p:extLst>
      <p:ext uri="{BB962C8B-B14F-4D97-AF65-F5344CB8AC3E}">
        <p14:creationId xmlns:p14="http://schemas.microsoft.com/office/powerpoint/2010/main" val="415341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What is log shipping?</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Consists of three steps</a:t>
            </a:r>
          </a:p>
          <a:p>
            <a:pPr lvl="1"/>
            <a:r>
              <a:rPr lang="en-US" dirty="0"/>
              <a:t>Transaction log backup</a:t>
            </a:r>
          </a:p>
          <a:p>
            <a:pPr lvl="1"/>
            <a:r>
              <a:rPr lang="en-US" dirty="0"/>
              <a:t>Log backup sent to one or more secondary servers</a:t>
            </a:r>
          </a:p>
          <a:p>
            <a:pPr lvl="1"/>
            <a:r>
              <a:rPr lang="en-US" dirty="0"/>
              <a:t>Log backup is restored on secondary servers</a:t>
            </a:r>
          </a:p>
          <a:p>
            <a:pPr lvl="1"/>
            <a:endParaRPr lang="en-US" dirty="0"/>
          </a:p>
          <a:p>
            <a:r>
              <a:rPr lang="en-US" dirty="0"/>
              <a:t>Monitor server</a:t>
            </a:r>
          </a:p>
          <a:p>
            <a:pPr lvl="1"/>
            <a:r>
              <a:rPr lang="en-US" dirty="0"/>
              <a:t>Optional</a:t>
            </a:r>
          </a:p>
          <a:p>
            <a:pPr lvl="1"/>
            <a:r>
              <a:rPr lang="en-US" dirty="0"/>
              <a:t>Records history and status of configuration</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17</a:t>
            </a:fld>
            <a:endParaRPr lang="en-US"/>
          </a:p>
        </p:txBody>
      </p:sp>
      <p:pic>
        <p:nvPicPr>
          <p:cNvPr id="5" name="Picture 4">
            <a:extLst>
              <a:ext uri="{FF2B5EF4-FFF2-40B4-BE49-F238E27FC236}">
                <a16:creationId xmlns:a16="http://schemas.microsoft.com/office/drawing/2014/main" id="{9C1D68CD-20DB-428D-8C64-D21933CA79FB}"/>
              </a:ext>
            </a:extLst>
          </p:cNvPr>
          <p:cNvPicPr>
            <a:picLocks noChangeAspect="1"/>
          </p:cNvPicPr>
          <p:nvPr/>
        </p:nvPicPr>
        <p:blipFill>
          <a:blip r:embed="rId2"/>
          <a:stretch>
            <a:fillRect/>
          </a:stretch>
        </p:blipFill>
        <p:spPr>
          <a:xfrm>
            <a:off x="7013808" y="95774"/>
            <a:ext cx="2080925" cy="1387284"/>
          </a:xfrm>
          <a:prstGeom prst="rect">
            <a:avLst/>
          </a:prstGeom>
        </p:spPr>
      </p:pic>
    </p:spTree>
    <p:extLst>
      <p:ext uri="{BB962C8B-B14F-4D97-AF65-F5344CB8AC3E}">
        <p14:creationId xmlns:p14="http://schemas.microsoft.com/office/powerpoint/2010/main" val="141469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Log shipping diagram</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18</a:t>
            </a:fld>
            <a:endParaRPr lang="en-US"/>
          </a:p>
        </p:txBody>
      </p:sp>
      <p:pic>
        <p:nvPicPr>
          <p:cNvPr id="5" name="Picture 2" descr="http://blogs.technet.com/resized-image.ashx/__size/650x0/__key/CommunityServer-Blogs-Components-WeblogFiles/00-00-00-85-48/8357.LogShipping.jpg">
            <a:extLst>
              <a:ext uri="{FF2B5EF4-FFF2-40B4-BE49-F238E27FC236}">
                <a16:creationId xmlns:a16="http://schemas.microsoft.com/office/drawing/2014/main" id="{1907369B-7067-4C7E-8E7E-70F8F6392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895" y="1653564"/>
            <a:ext cx="3704209" cy="3212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78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Log shipping pros and cons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8" y="1706748"/>
            <a:ext cx="8395649" cy="3169430"/>
          </a:xfrm>
        </p:spPr>
        <p:txBody>
          <a:bodyPr/>
          <a:lstStyle/>
          <a:p>
            <a:r>
              <a:rPr lang="en-US" dirty="0"/>
              <a:t>Pros</a:t>
            </a:r>
          </a:p>
          <a:p>
            <a:pPr lvl="1"/>
            <a:r>
              <a:rPr lang="en-US" dirty="0"/>
              <a:t>Database-wide DR solution</a:t>
            </a:r>
          </a:p>
          <a:p>
            <a:pPr lvl="1"/>
            <a:r>
              <a:rPr lang="en-US" dirty="0"/>
              <a:t>Possible read-only access to secondary databases</a:t>
            </a:r>
          </a:p>
          <a:p>
            <a:pPr lvl="1"/>
            <a:r>
              <a:rPr lang="en-US" dirty="0"/>
              <a:t>Can set delay between backup and restore</a:t>
            </a:r>
          </a:p>
          <a:p>
            <a:pPr lvl="1"/>
            <a:endParaRPr lang="en-US" dirty="0"/>
          </a:p>
          <a:p>
            <a:r>
              <a:rPr lang="en-US" dirty="0"/>
              <a:t>Cons</a:t>
            </a:r>
          </a:p>
          <a:p>
            <a:pPr lvl="1"/>
            <a:r>
              <a:rPr lang="en-US" dirty="0"/>
              <a:t>Secondary data only available when replica in STANDBY status</a:t>
            </a:r>
          </a:p>
          <a:p>
            <a:pPr lvl="1"/>
            <a:r>
              <a:rPr lang="en-US" dirty="0"/>
              <a:t>Manual failover only</a:t>
            </a:r>
          </a:p>
          <a:p>
            <a:pPr lvl="1"/>
            <a:r>
              <a:rPr lang="en-US" dirty="0"/>
              <a:t>Requires broad permissions to move files throughout the network</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19</a:t>
            </a:fld>
            <a:endParaRPr lang="en-US"/>
          </a:p>
        </p:txBody>
      </p:sp>
      <p:pic>
        <p:nvPicPr>
          <p:cNvPr id="5" name="Picture 4" descr="ambas polaridades del karma vanen conjunto a crear nuestra realidad ...">
            <a:extLst>
              <a:ext uri="{FF2B5EF4-FFF2-40B4-BE49-F238E27FC236}">
                <a16:creationId xmlns:a16="http://schemas.microsoft.com/office/drawing/2014/main" id="{7365FB42-C39D-4132-B6D7-4EBF88BDF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119" y="0"/>
            <a:ext cx="2202881" cy="1468587"/>
          </a:xfrm>
          <a:prstGeom prst="rect">
            <a:avLst/>
          </a:prstGeom>
        </p:spPr>
      </p:pic>
    </p:spTree>
    <p:extLst>
      <p:ext uri="{BB962C8B-B14F-4D97-AF65-F5344CB8AC3E}">
        <p14:creationId xmlns:p14="http://schemas.microsoft.com/office/powerpoint/2010/main" val="101617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1E85-97DE-F944-B553-6583271392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6869F8-8B51-AC4B-BA9A-03E05E9421A5}"/>
              </a:ext>
            </a:extLst>
          </p:cNvPr>
          <p:cNvSpPr>
            <a:spLocks noGrp="1"/>
          </p:cNvSpPr>
          <p:nvPr>
            <p:ph type="body" sz="quarter" idx="10"/>
          </p:nvPr>
        </p:nvSpPr>
        <p:spPr/>
        <p:txBody>
          <a:bodyPr/>
          <a:lstStyle/>
          <a:p>
            <a:r>
              <a:rPr lang="en-US" dirty="0"/>
              <a:t>ADD THE DATAMINDS SLIDES FROM BENNI’S EMAIL!!!</a:t>
            </a:r>
          </a:p>
          <a:p>
            <a:r>
              <a:rPr lang="en-US"/>
              <a:t>UPDATE/UPGRADE INFO IN THIS PRESENTATION</a:t>
            </a:r>
          </a:p>
        </p:txBody>
      </p:sp>
      <p:sp>
        <p:nvSpPr>
          <p:cNvPr id="4" name="Slide Number Placeholder 3">
            <a:extLst>
              <a:ext uri="{FF2B5EF4-FFF2-40B4-BE49-F238E27FC236}">
                <a16:creationId xmlns:a16="http://schemas.microsoft.com/office/drawing/2014/main" id="{4ACD5F88-C854-FE40-9B61-67B512D46B94}"/>
              </a:ext>
            </a:extLst>
          </p:cNvPr>
          <p:cNvSpPr>
            <a:spLocks noGrp="1"/>
          </p:cNvSpPr>
          <p:nvPr>
            <p:ph type="sldNum" sz="quarter" idx="4"/>
          </p:nvPr>
        </p:nvSpPr>
        <p:spPr/>
        <p:txBody>
          <a:bodyPr/>
          <a:lstStyle/>
          <a:p>
            <a:fld id="{95E3A436-1048-CA4E-9C3F-FCB70029503E}" type="slidenum">
              <a:rPr lang="en-US" smtClean="0"/>
              <a:pPr/>
              <a:t>2</a:t>
            </a:fld>
            <a:endParaRPr lang="en-US"/>
          </a:p>
        </p:txBody>
      </p:sp>
    </p:spTree>
    <p:extLst>
      <p:ext uri="{BB962C8B-B14F-4D97-AF65-F5344CB8AC3E}">
        <p14:creationId xmlns:p14="http://schemas.microsoft.com/office/powerpoint/2010/main" val="1049106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Database mirroring</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8095398" cy="3169430"/>
          </a:xfrm>
        </p:spPr>
        <p:txBody>
          <a:bodyPr/>
          <a:lstStyle/>
          <a:p>
            <a:r>
              <a:rPr lang="en-US" dirty="0"/>
              <a:t>SQL Server 2012 release indicated deprecation</a:t>
            </a:r>
          </a:p>
          <a:p>
            <a:pPr lvl="1"/>
            <a:r>
              <a:rPr lang="en-US" dirty="0"/>
              <a:t>Microsoft recommends avoiding this feature for new solutions</a:t>
            </a:r>
          </a:p>
          <a:p>
            <a:pPr lvl="1"/>
            <a:r>
              <a:rPr lang="en-US" dirty="0"/>
              <a:t>Still exists in SQL Server 2016(+)</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20</a:t>
            </a:fld>
            <a:endParaRPr lang="en-US"/>
          </a:p>
        </p:txBody>
      </p:sp>
      <p:pic>
        <p:nvPicPr>
          <p:cNvPr id="5" name="Picture 4">
            <a:extLst>
              <a:ext uri="{FF2B5EF4-FFF2-40B4-BE49-F238E27FC236}">
                <a16:creationId xmlns:a16="http://schemas.microsoft.com/office/drawing/2014/main" id="{6DAA6AD1-0597-47F0-AC8D-567032442E93}"/>
              </a:ext>
            </a:extLst>
          </p:cNvPr>
          <p:cNvPicPr>
            <a:picLocks noChangeAspect="1"/>
          </p:cNvPicPr>
          <p:nvPr/>
        </p:nvPicPr>
        <p:blipFill>
          <a:blip r:embed="rId2"/>
          <a:stretch>
            <a:fillRect/>
          </a:stretch>
        </p:blipFill>
        <p:spPr>
          <a:xfrm>
            <a:off x="3203080" y="2812843"/>
            <a:ext cx="2737839" cy="2053379"/>
          </a:xfrm>
          <a:prstGeom prst="rect">
            <a:avLst/>
          </a:prstGeom>
        </p:spPr>
      </p:pic>
    </p:spTree>
    <p:extLst>
      <p:ext uri="{BB962C8B-B14F-4D97-AF65-F5344CB8AC3E}">
        <p14:creationId xmlns:p14="http://schemas.microsoft.com/office/powerpoint/2010/main" val="252052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Database mirroring description</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Description</a:t>
            </a:r>
          </a:p>
          <a:p>
            <a:pPr lvl="1"/>
            <a:r>
              <a:rPr lang="en-US" dirty="0"/>
              <a:t>Log records are sent from the principal (primary) database servers to the mirror server</a:t>
            </a:r>
          </a:p>
          <a:p>
            <a:pPr lvl="1"/>
            <a:r>
              <a:rPr lang="en-US" dirty="0"/>
              <a:t>Optional witness server enables automatic failover</a:t>
            </a:r>
          </a:p>
          <a:p>
            <a:pPr lvl="1"/>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21</a:t>
            </a:fld>
            <a:endParaRPr lang="en-US"/>
          </a:p>
        </p:txBody>
      </p:sp>
      <p:pic>
        <p:nvPicPr>
          <p:cNvPr id="5" name="Picture 4">
            <a:extLst>
              <a:ext uri="{FF2B5EF4-FFF2-40B4-BE49-F238E27FC236}">
                <a16:creationId xmlns:a16="http://schemas.microsoft.com/office/drawing/2014/main" id="{DFF7A7F6-EFE6-4A16-89FB-DF06F1B66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908" y="3144847"/>
            <a:ext cx="2326183" cy="1721375"/>
          </a:xfrm>
          <a:prstGeom prst="rect">
            <a:avLst/>
          </a:prstGeom>
        </p:spPr>
      </p:pic>
    </p:spTree>
    <p:extLst>
      <p:ext uri="{BB962C8B-B14F-4D97-AF65-F5344CB8AC3E}">
        <p14:creationId xmlns:p14="http://schemas.microsoft.com/office/powerpoint/2010/main" val="324688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Database mirroring usage scenarios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8495732" cy="3169430"/>
          </a:xfrm>
        </p:spPr>
        <p:txBody>
          <a:bodyPr/>
          <a:lstStyle/>
          <a:p>
            <a:r>
              <a:rPr lang="en-US" dirty="0"/>
              <a:t>Automatic failover is required but Always On AG or FCI is not feasible</a:t>
            </a:r>
          </a:p>
          <a:p>
            <a:pPr lvl="1"/>
            <a:endParaRPr lang="en-US" dirty="0"/>
          </a:p>
          <a:p>
            <a:r>
              <a:rPr lang="en-US" dirty="0"/>
              <a:t>High-safety mode ensures no data loss at mirror</a:t>
            </a:r>
          </a:p>
          <a:p>
            <a:endParaRPr lang="en-US" dirty="0"/>
          </a:p>
          <a:p>
            <a:r>
              <a:rPr lang="en-US" dirty="0"/>
              <a:t>Supporting SQL Server 2005 or 2008</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22</a:t>
            </a:fld>
            <a:endParaRPr lang="en-US"/>
          </a:p>
        </p:txBody>
      </p:sp>
    </p:spTree>
    <p:extLst>
      <p:ext uri="{BB962C8B-B14F-4D97-AF65-F5344CB8AC3E}">
        <p14:creationId xmlns:p14="http://schemas.microsoft.com/office/powerpoint/2010/main" val="4034621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Always on availability groups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Containers for sets of databases to failover together</a:t>
            </a:r>
          </a:p>
          <a:p>
            <a:endParaRPr lang="en-US" dirty="0"/>
          </a:p>
          <a:p>
            <a:r>
              <a:rPr lang="en-US" dirty="0"/>
              <a:t>They are not “Always On” by themselves</a:t>
            </a:r>
          </a:p>
          <a:p>
            <a:endParaRPr lang="en-US" dirty="0"/>
          </a:p>
          <a:p>
            <a:r>
              <a:rPr lang="en-US" dirty="0"/>
              <a:t>Database mirroring on steroids</a:t>
            </a:r>
          </a:p>
          <a:p>
            <a:pPr lvl="1"/>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23</a:t>
            </a:fld>
            <a:endParaRPr lang="en-US"/>
          </a:p>
        </p:txBody>
      </p:sp>
    </p:spTree>
    <p:extLst>
      <p:ext uri="{BB962C8B-B14F-4D97-AF65-F5344CB8AC3E}">
        <p14:creationId xmlns:p14="http://schemas.microsoft.com/office/powerpoint/2010/main" val="368162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Always on availability group features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Multi-database failover</a:t>
            </a:r>
          </a:p>
          <a:p>
            <a:endParaRPr lang="en-US" dirty="0"/>
          </a:p>
          <a:p>
            <a:r>
              <a:rPr lang="en-US" dirty="0"/>
              <a:t>Built-in compression and encryption</a:t>
            </a:r>
          </a:p>
          <a:p>
            <a:endParaRPr lang="en-US" dirty="0"/>
          </a:p>
          <a:p>
            <a:r>
              <a:rPr lang="en-US" dirty="0"/>
              <a:t>Automatic page repair</a:t>
            </a:r>
          </a:p>
          <a:p>
            <a:endParaRPr lang="en-US" dirty="0"/>
          </a:p>
          <a:p>
            <a:r>
              <a:rPr lang="en-US" dirty="0"/>
              <a:t>Synchronous or asynchronous data movement options</a:t>
            </a:r>
          </a:p>
          <a:p>
            <a:pPr lvl="1"/>
            <a:r>
              <a:rPr lang="en-US" dirty="0"/>
              <a:t>8 total </a:t>
            </a:r>
            <a:r>
              <a:rPr lang="en-US" dirty="0" err="1"/>
              <a:t>secondaries</a:t>
            </a:r>
            <a:r>
              <a:rPr lang="en-US" dirty="0"/>
              <a:t>, 3 synchronous replicas allowed in SQL Server 2016(+)</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24</a:t>
            </a:fld>
            <a:endParaRPr lang="en-US"/>
          </a:p>
        </p:txBody>
      </p:sp>
    </p:spTree>
    <p:extLst>
      <p:ext uri="{BB962C8B-B14F-4D97-AF65-F5344CB8AC3E}">
        <p14:creationId xmlns:p14="http://schemas.microsoft.com/office/powerpoint/2010/main" val="3568342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Always on availability group pros/cons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sz="1600" dirty="0"/>
              <a:t>Pros</a:t>
            </a:r>
          </a:p>
          <a:p>
            <a:pPr lvl="1"/>
            <a:r>
              <a:rPr lang="en-US" sz="1600" dirty="0"/>
              <a:t>Failover groups of databases</a:t>
            </a:r>
          </a:p>
          <a:p>
            <a:pPr lvl="1"/>
            <a:r>
              <a:rPr lang="en-US" sz="1600" dirty="0"/>
              <a:t>Flexible failover policies</a:t>
            </a:r>
          </a:p>
          <a:p>
            <a:pPr lvl="1"/>
            <a:r>
              <a:rPr lang="en-US" sz="1600" dirty="0"/>
              <a:t>Basic load balancing (SQL 2016 and above)</a:t>
            </a:r>
          </a:p>
          <a:p>
            <a:pPr lvl="1"/>
            <a:r>
              <a:rPr lang="en-US" sz="1600" dirty="0"/>
              <a:t>Database-level health detection (SQL 2016 and above)</a:t>
            </a:r>
          </a:p>
          <a:p>
            <a:pPr lvl="1"/>
            <a:endParaRPr lang="en-US" sz="1600" dirty="0"/>
          </a:p>
          <a:p>
            <a:r>
              <a:rPr lang="en-US" sz="1600" dirty="0"/>
              <a:t>Cons</a:t>
            </a:r>
          </a:p>
          <a:p>
            <a:pPr lvl="1"/>
            <a:r>
              <a:rPr lang="en-US" sz="1600" dirty="0"/>
              <a:t>Relies on WSFC so interaction with Windows ops is required</a:t>
            </a:r>
          </a:p>
          <a:p>
            <a:pPr lvl="1"/>
            <a:r>
              <a:rPr lang="en-US" sz="1600" dirty="0"/>
              <a:t>Need to consider load on infrastructure with quantity of data moving</a:t>
            </a:r>
          </a:p>
          <a:p>
            <a:pPr lvl="1"/>
            <a:r>
              <a:rPr lang="en-US" sz="1600" dirty="0"/>
              <a:t>Requires Enterprise Edition (except for Basic Availability Groups)</a:t>
            </a:r>
          </a:p>
          <a:p>
            <a:pPr lvl="1"/>
            <a:r>
              <a:rPr lang="en-US" sz="1600" dirty="0"/>
              <a:t>Constant communication forces review of maintenance procedures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25</a:t>
            </a:fld>
            <a:endParaRPr lang="en-US"/>
          </a:p>
        </p:txBody>
      </p:sp>
    </p:spTree>
    <p:extLst>
      <p:ext uri="{BB962C8B-B14F-4D97-AF65-F5344CB8AC3E}">
        <p14:creationId xmlns:p14="http://schemas.microsoft.com/office/powerpoint/2010/main" val="1044683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Always on failover cluster instances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Installed via SQL Server Setup</a:t>
            </a:r>
          </a:p>
          <a:p>
            <a:endParaRPr lang="en-US" dirty="0"/>
          </a:p>
          <a:p>
            <a:r>
              <a:rPr lang="en-US" dirty="0"/>
              <a:t>Unit of failover is the SQL Server instance</a:t>
            </a:r>
          </a:p>
          <a:p>
            <a:endParaRPr lang="en-US" dirty="0"/>
          </a:p>
          <a:p>
            <a:r>
              <a:rPr lang="en-US" dirty="0"/>
              <a:t>Requires shared storage</a:t>
            </a:r>
          </a:p>
          <a:p>
            <a:endParaRPr lang="en-US" dirty="0"/>
          </a:p>
          <a:p>
            <a:r>
              <a:rPr lang="en-US" dirty="0"/>
              <a:t>Same virtual network names used regardless of node</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26</a:t>
            </a:fld>
            <a:endParaRPr lang="en-US"/>
          </a:p>
        </p:txBody>
      </p:sp>
      <p:pic>
        <p:nvPicPr>
          <p:cNvPr id="5" name="Picture 4">
            <a:extLst>
              <a:ext uri="{FF2B5EF4-FFF2-40B4-BE49-F238E27FC236}">
                <a16:creationId xmlns:a16="http://schemas.microsoft.com/office/drawing/2014/main" id="{DB85BF8F-510B-4AB9-BFB9-2CB74E1D58F8}"/>
              </a:ext>
            </a:extLst>
          </p:cNvPr>
          <p:cNvPicPr>
            <a:picLocks noChangeAspect="1"/>
          </p:cNvPicPr>
          <p:nvPr/>
        </p:nvPicPr>
        <p:blipFill>
          <a:blip r:embed="rId2"/>
          <a:stretch>
            <a:fillRect/>
          </a:stretch>
        </p:blipFill>
        <p:spPr>
          <a:xfrm>
            <a:off x="6614717" y="1706748"/>
            <a:ext cx="2072083" cy="1792352"/>
          </a:xfrm>
          <a:prstGeom prst="rect">
            <a:avLst/>
          </a:prstGeom>
        </p:spPr>
      </p:pic>
    </p:spTree>
    <p:extLst>
      <p:ext uri="{BB962C8B-B14F-4D97-AF65-F5344CB8AC3E}">
        <p14:creationId xmlns:p14="http://schemas.microsoft.com/office/powerpoint/2010/main" val="547569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HYBRID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Real-life scenarios</a:t>
            </a:r>
          </a:p>
          <a:p>
            <a:endParaRPr lang="en-US" dirty="0"/>
          </a:p>
          <a:p>
            <a:r>
              <a:rPr lang="en-US" dirty="0"/>
              <a:t>Most common implementations I see as a consultant</a:t>
            </a:r>
          </a:p>
          <a:p>
            <a:endParaRPr lang="en-US" dirty="0"/>
          </a:p>
          <a:p>
            <a:r>
              <a:rPr lang="en-US" dirty="0"/>
              <a:t>Give you lots of cloud transition options</a:t>
            </a:r>
          </a:p>
          <a:p>
            <a:endParaRPr lang="en-US" dirty="0"/>
          </a:p>
          <a:p>
            <a:r>
              <a:rPr lang="en-US" dirty="0"/>
              <a:t>Let’s take a look…</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27</a:t>
            </a:fld>
            <a:endParaRPr lang="en-US"/>
          </a:p>
        </p:txBody>
      </p:sp>
    </p:spTree>
    <p:extLst>
      <p:ext uri="{BB962C8B-B14F-4D97-AF65-F5344CB8AC3E}">
        <p14:creationId xmlns:p14="http://schemas.microsoft.com/office/powerpoint/2010/main" val="1464123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REPLICATION WITH IAAS VM</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pPr marL="171450" indent="-171450">
              <a:buFont typeface="Arial" panose="020B0604020202020204" pitchFamily="34" charset="0"/>
              <a:buChar char="•"/>
            </a:pPr>
            <a:r>
              <a:rPr lang="en-US" dirty="0"/>
              <a:t>Tried and true technology in 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Identical to doing this on-premises other than network portion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Good way to ease into comfort with the cloud</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28</a:t>
            </a:fld>
            <a:endParaRPr lang="en-US"/>
          </a:p>
        </p:txBody>
      </p:sp>
    </p:spTree>
    <p:extLst>
      <p:ext uri="{BB962C8B-B14F-4D97-AF65-F5344CB8AC3E}">
        <p14:creationId xmlns:p14="http://schemas.microsoft.com/office/powerpoint/2010/main" val="60523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Replication to azure </a:t>
            </a:r>
            <a:r>
              <a:rPr lang="en-US" dirty="0" err="1"/>
              <a:t>sql</a:t>
            </a:r>
            <a:r>
              <a:rPr lang="en-US" dirty="0"/>
              <a:t> database</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pPr marL="171450" indent="-171450">
              <a:buFont typeface="Arial" panose="020B0604020202020204" pitchFamily="34" charset="0"/>
              <a:buChar char="•"/>
            </a:pPr>
            <a:r>
              <a:rPr lang="en-US" dirty="0"/>
              <a:t>Azure SQL Database counts as SQL Server!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Azure SQL Database can be a replication subscriber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Eases DBA team into cloud and PaaS interactions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Straightforward setup</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29</a:t>
            </a:fld>
            <a:endParaRPr lang="en-US"/>
          </a:p>
        </p:txBody>
      </p:sp>
    </p:spTree>
    <p:extLst>
      <p:ext uri="{BB962C8B-B14F-4D97-AF65-F5344CB8AC3E}">
        <p14:creationId xmlns:p14="http://schemas.microsoft.com/office/powerpoint/2010/main" val="63660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1D30-E322-436F-A93E-AA05A69CDE3D}"/>
              </a:ext>
            </a:extLst>
          </p:cNvPr>
          <p:cNvSpPr>
            <a:spLocks noGrp="1"/>
          </p:cNvSpPr>
          <p:nvPr>
            <p:ph type="title"/>
          </p:nvPr>
        </p:nvSpPr>
        <p:spPr/>
        <p:txBody>
          <a:bodyPr/>
          <a:lstStyle/>
          <a:p>
            <a:r>
              <a:rPr lang="en-US" dirty="0"/>
              <a:t>Speaker info</a:t>
            </a:r>
          </a:p>
        </p:txBody>
      </p:sp>
      <p:sp>
        <p:nvSpPr>
          <p:cNvPr id="3" name="Text Placeholder 2">
            <a:extLst>
              <a:ext uri="{FF2B5EF4-FFF2-40B4-BE49-F238E27FC236}">
                <a16:creationId xmlns:a16="http://schemas.microsoft.com/office/drawing/2014/main" id="{0F2B098C-0678-4789-BA1C-DF67D576E13D}"/>
              </a:ext>
            </a:extLst>
          </p:cNvPr>
          <p:cNvSpPr>
            <a:spLocks noGrp="1"/>
          </p:cNvSpPr>
          <p:nvPr>
            <p:ph type="body" sz="quarter" idx="10"/>
          </p:nvPr>
        </p:nvSpPr>
        <p:spPr/>
        <p:txBody>
          <a:bodyPr/>
          <a:lstStyle/>
          <a:p>
            <a:pPr marL="0" indent="0">
              <a:buNone/>
            </a:pPr>
            <a:r>
              <a:rPr lang="en-US" b="1" dirty="0"/>
              <a:t>Matt Gordon</a:t>
            </a:r>
          </a:p>
          <a:p>
            <a:pPr marL="0" indent="0">
              <a:buNone/>
            </a:pPr>
            <a:endParaRPr lang="en-US" dirty="0"/>
          </a:p>
          <a:p>
            <a:pPr marL="0" indent="0">
              <a:buNone/>
            </a:pPr>
            <a:r>
              <a:rPr lang="en-US" dirty="0"/>
              <a:t>Architect</a:t>
            </a:r>
          </a:p>
          <a:p>
            <a:pPr marL="0" indent="0">
              <a:buNone/>
            </a:pPr>
            <a:r>
              <a:rPr lang="en-US" dirty="0">
                <a:hlinkClick r:id="rId2"/>
              </a:rPr>
              <a:t>Matt.Gordon@insight.com</a:t>
            </a:r>
            <a:endParaRPr lang="en-US" dirty="0"/>
          </a:p>
          <a:p>
            <a:pPr marL="0" indent="0">
              <a:buNone/>
            </a:pPr>
            <a:endParaRPr lang="en-US" dirty="0"/>
          </a:p>
          <a:p>
            <a:pPr marL="0" indent="0">
              <a:buNone/>
            </a:pPr>
            <a:r>
              <a:rPr lang="en-US" dirty="0"/>
              <a:t>    : @</a:t>
            </a:r>
            <a:r>
              <a:rPr lang="en-US" dirty="0" err="1"/>
              <a:t>sqlatspeed</a:t>
            </a:r>
            <a:endParaRPr lang="en-US" dirty="0"/>
          </a:p>
          <a:p>
            <a:pPr marL="0" indent="0">
              <a:buNone/>
            </a:pPr>
            <a:endParaRPr lang="en-US" dirty="0"/>
          </a:p>
          <a:p>
            <a:pPr marL="0" indent="0">
              <a:buNone/>
            </a:pPr>
            <a:r>
              <a:rPr lang="en-US" dirty="0"/>
              <a:t>www.sqlatspeed.com</a:t>
            </a:r>
          </a:p>
        </p:txBody>
      </p:sp>
      <p:sp>
        <p:nvSpPr>
          <p:cNvPr id="4" name="Slide Number Placeholder 3">
            <a:extLst>
              <a:ext uri="{FF2B5EF4-FFF2-40B4-BE49-F238E27FC236}">
                <a16:creationId xmlns:a16="http://schemas.microsoft.com/office/drawing/2014/main" id="{506D0982-4C7E-4C48-8E84-8FF35DEBADBC}"/>
              </a:ext>
            </a:extLst>
          </p:cNvPr>
          <p:cNvSpPr>
            <a:spLocks noGrp="1"/>
          </p:cNvSpPr>
          <p:nvPr>
            <p:ph type="sldNum" sz="quarter" idx="4"/>
          </p:nvPr>
        </p:nvSpPr>
        <p:spPr/>
        <p:txBody>
          <a:bodyPr/>
          <a:lstStyle/>
          <a:p>
            <a:fld id="{95E3A436-1048-CA4E-9C3F-FCB70029503E}" type="slidenum">
              <a:rPr lang="en-US" smtClean="0"/>
              <a:pPr/>
              <a:t>3</a:t>
            </a:fld>
            <a:endParaRPr lang="en-US"/>
          </a:p>
        </p:txBody>
      </p:sp>
      <p:pic>
        <p:nvPicPr>
          <p:cNvPr id="6" name="Picture 5">
            <a:extLst>
              <a:ext uri="{FF2B5EF4-FFF2-40B4-BE49-F238E27FC236}">
                <a16:creationId xmlns:a16="http://schemas.microsoft.com/office/drawing/2014/main" id="{171783D0-2B5C-42D2-A8C9-619814BBAE92}"/>
              </a:ext>
            </a:extLst>
          </p:cNvPr>
          <p:cNvPicPr>
            <a:picLocks noChangeAspect="1"/>
          </p:cNvPicPr>
          <p:nvPr/>
        </p:nvPicPr>
        <p:blipFill>
          <a:blip r:embed="rId3"/>
          <a:stretch>
            <a:fillRect/>
          </a:stretch>
        </p:blipFill>
        <p:spPr>
          <a:xfrm>
            <a:off x="537950" y="3291463"/>
            <a:ext cx="280916" cy="280916"/>
          </a:xfrm>
          <a:prstGeom prst="rect">
            <a:avLst/>
          </a:prstGeom>
        </p:spPr>
      </p:pic>
      <p:pic>
        <p:nvPicPr>
          <p:cNvPr id="7" name="Picture 6">
            <a:extLst>
              <a:ext uri="{FF2B5EF4-FFF2-40B4-BE49-F238E27FC236}">
                <a16:creationId xmlns:a16="http://schemas.microsoft.com/office/drawing/2014/main" id="{1F87D625-B340-4A50-96DE-369622F1FEF8}"/>
              </a:ext>
            </a:extLst>
          </p:cNvPr>
          <p:cNvPicPr>
            <a:picLocks noChangeAspect="1"/>
          </p:cNvPicPr>
          <p:nvPr/>
        </p:nvPicPr>
        <p:blipFill>
          <a:blip r:embed="rId4"/>
          <a:stretch>
            <a:fillRect/>
          </a:stretch>
        </p:blipFill>
        <p:spPr>
          <a:xfrm>
            <a:off x="5116372" y="2071258"/>
            <a:ext cx="3991991" cy="1237826"/>
          </a:xfrm>
          <a:prstGeom prst="rect">
            <a:avLst/>
          </a:prstGeom>
        </p:spPr>
      </p:pic>
    </p:spTree>
    <p:extLst>
      <p:ext uri="{BB962C8B-B14F-4D97-AF65-F5344CB8AC3E}">
        <p14:creationId xmlns:p14="http://schemas.microsoft.com/office/powerpoint/2010/main" val="2959450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Log shipping to azure </a:t>
            </a:r>
            <a:r>
              <a:rPr lang="en-US" dirty="0" err="1"/>
              <a:t>iaas</a:t>
            </a:r>
            <a:r>
              <a:rPr lang="en-US" dirty="0"/>
              <a:t> </a:t>
            </a:r>
            <a:r>
              <a:rPr lang="en-US" dirty="0" err="1"/>
              <a:t>vm</a:t>
            </a:r>
            <a:endParaRPr lang="en-US" dirty="0"/>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pPr marL="171450" indent="-171450">
              <a:buFont typeface="Arial" panose="020B0604020202020204" pitchFamily="34" charset="0"/>
              <a:buChar char="•"/>
            </a:pPr>
            <a:r>
              <a:rPr lang="en-US" dirty="0"/>
              <a:t>Popular with customers who want a copy of data stored completely off-site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Straightforward setup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Expands environment without requiring cluster or other complicated infrastructure</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30</a:t>
            </a:fld>
            <a:endParaRPr lang="en-US"/>
          </a:p>
        </p:txBody>
      </p:sp>
    </p:spTree>
    <p:extLst>
      <p:ext uri="{BB962C8B-B14F-4D97-AF65-F5344CB8AC3E}">
        <p14:creationId xmlns:p14="http://schemas.microsoft.com/office/powerpoint/2010/main" val="2442785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Availability Groups with azure replica(s)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pPr marL="171450" indent="-171450">
              <a:buFont typeface="Arial" panose="020B0604020202020204" pitchFamily="34" charset="0"/>
              <a:buChar char="•"/>
            </a:pPr>
            <a:r>
              <a:rPr lang="en-US" dirty="0"/>
              <a:t>Uses Azure as backup datacenter(s)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Requires robust network infrastructure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Good for minimum datacenter proximity requirements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31</a:t>
            </a:fld>
            <a:endParaRPr lang="en-US"/>
          </a:p>
        </p:txBody>
      </p:sp>
    </p:spTree>
    <p:extLst>
      <p:ext uri="{BB962C8B-B14F-4D97-AF65-F5344CB8AC3E}">
        <p14:creationId xmlns:p14="http://schemas.microsoft.com/office/powerpoint/2010/main" val="314966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Implemented exclusively in Azure</a:t>
            </a:r>
          </a:p>
          <a:p>
            <a:endParaRPr lang="en-US" dirty="0"/>
          </a:p>
          <a:p>
            <a:r>
              <a:rPr lang="en-US" dirty="0"/>
              <a:t>If you want hybrid options you shouldn’t have slept through the last section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 would recommend a comfort level with working in Azure before implementing these options</a:t>
            </a:r>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32</a:t>
            </a:fld>
            <a:endParaRPr lang="en-US"/>
          </a:p>
        </p:txBody>
      </p:sp>
    </p:spTree>
    <p:extLst>
      <p:ext uri="{BB962C8B-B14F-4D97-AF65-F5344CB8AC3E}">
        <p14:creationId xmlns:p14="http://schemas.microsoft.com/office/powerpoint/2010/main" val="13309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795609" cy="3169430"/>
          </a:xfrm>
        </p:spPr>
        <p:txBody>
          <a:bodyPr/>
          <a:lstStyle/>
          <a:p>
            <a:r>
              <a:rPr lang="en-US" dirty="0"/>
              <a:t>Database-level high availability via Always On Availability Groups</a:t>
            </a:r>
          </a:p>
          <a:p>
            <a:endParaRPr lang="en-US" dirty="0"/>
          </a:p>
          <a:p>
            <a:r>
              <a:rPr lang="en-US" dirty="0"/>
              <a:t>Domain controller required in Azure for WSFC support</a:t>
            </a:r>
          </a:p>
          <a:p>
            <a:pPr lvl="1"/>
            <a:r>
              <a:rPr lang="en-US" dirty="0"/>
              <a:t>Post SQL Server 2016 versions lessen the need for WSFC support*</a:t>
            </a:r>
          </a:p>
          <a:p>
            <a:pPr lvl="1"/>
            <a:endParaRPr lang="en-US" dirty="0"/>
          </a:p>
          <a:p>
            <a:r>
              <a:rPr lang="en-US" dirty="0"/>
              <a:t>Templates available in the gallery to try this out</a:t>
            </a:r>
          </a:p>
          <a:p>
            <a:endParaRPr lang="en-US" dirty="0"/>
          </a:p>
          <a:p>
            <a:r>
              <a:rPr lang="en-US" dirty="0"/>
              <a:t>Some different components than on-premises AG…</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33</a:t>
            </a:fld>
            <a:endParaRPr lang="en-US"/>
          </a:p>
        </p:txBody>
      </p:sp>
    </p:spTree>
    <p:extLst>
      <p:ext uri="{BB962C8B-B14F-4D97-AF65-F5344CB8AC3E}">
        <p14:creationId xmlns:p14="http://schemas.microsoft.com/office/powerpoint/2010/main" val="2559432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Unique azure-only ag components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sz="1800" dirty="0"/>
              <a:t>WSFC machines (replicas and file share witness, if used) should be placed in an availability set</a:t>
            </a:r>
          </a:p>
          <a:p>
            <a:pPr lvl="1"/>
            <a:endParaRPr lang="en-US" sz="1800" dirty="0"/>
          </a:p>
          <a:p>
            <a:r>
              <a:rPr lang="en-US" sz="1800" dirty="0"/>
              <a:t>Virtual network</a:t>
            </a:r>
          </a:p>
          <a:p>
            <a:endParaRPr lang="en-US" sz="1800" dirty="0"/>
          </a:p>
          <a:p>
            <a:r>
              <a:rPr lang="en-US" sz="1800" dirty="0"/>
              <a:t>ILB (Internal load balancer)</a:t>
            </a:r>
          </a:p>
          <a:p>
            <a:pPr lvl="1"/>
            <a:r>
              <a:rPr lang="en-US" sz="1800" dirty="0"/>
              <a:t>Required if you’re using a listener (and you should)</a:t>
            </a:r>
          </a:p>
          <a:p>
            <a:pPr lvl="1"/>
            <a:endParaRPr lang="en-US" sz="1800" dirty="0"/>
          </a:p>
          <a:p>
            <a:r>
              <a:rPr lang="en-US" sz="1800" dirty="0"/>
              <a:t>Do not forget domain controllers!</a:t>
            </a:r>
          </a:p>
          <a:p>
            <a:endParaRPr lang="en-US" sz="1800" dirty="0"/>
          </a:p>
          <a:p>
            <a:r>
              <a:rPr lang="en-US" sz="1800" dirty="0"/>
              <a:t>Build one: </a:t>
            </a:r>
            <a:r>
              <a:rPr lang="en-US" sz="1800" dirty="0">
                <a:hlinkClick r:id="rId3"/>
              </a:rPr>
              <a:t>https://bit.ly/2D50H67</a:t>
            </a:r>
            <a:endParaRPr lang="en-US" sz="1800"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34</a:t>
            </a:fld>
            <a:endParaRPr lang="en-US"/>
          </a:p>
        </p:txBody>
      </p:sp>
    </p:spTree>
    <p:extLst>
      <p:ext uri="{BB962C8B-B14F-4D97-AF65-F5344CB8AC3E}">
        <p14:creationId xmlns:p14="http://schemas.microsoft.com/office/powerpoint/2010/main" val="1915782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sz="1800" dirty="0"/>
              <a:t>Instance-level HA via Always On FCIs</a:t>
            </a:r>
          </a:p>
          <a:p>
            <a:pPr lvl="1"/>
            <a:r>
              <a:rPr lang="en-US" sz="1800" dirty="0"/>
              <a:t>Require shared storage</a:t>
            </a:r>
          </a:p>
          <a:p>
            <a:endParaRPr lang="en-US" sz="1800" dirty="0"/>
          </a:p>
          <a:p>
            <a:r>
              <a:rPr lang="en-US" sz="1800" dirty="0"/>
              <a:t>Microsoft officially recommends 3 different ways</a:t>
            </a:r>
          </a:p>
          <a:p>
            <a:pPr lvl="1"/>
            <a:r>
              <a:rPr lang="en-US" sz="1800" dirty="0">
                <a:sym typeface="Wingdings" panose="05000000000000000000" pitchFamily="2" charset="2"/>
              </a:rPr>
              <a:t>2-node FCI using Azure VMs w/attached storage and Windows 2016 Storage Spaces Direct (S2D) for virtual SAN</a:t>
            </a:r>
          </a:p>
          <a:p>
            <a:pPr lvl="1"/>
            <a:r>
              <a:rPr lang="en-US" sz="1800" dirty="0">
                <a:sym typeface="Wingdings" panose="05000000000000000000" pitchFamily="2" charset="2"/>
              </a:rPr>
              <a:t>2-node FCI using Azure VMs w/ 3</a:t>
            </a:r>
            <a:r>
              <a:rPr lang="en-US" sz="1800" baseline="30000" dirty="0">
                <a:sym typeface="Wingdings" panose="05000000000000000000" pitchFamily="2" charset="2"/>
              </a:rPr>
              <a:t>rd</a:t>
            </a:r>
            <a:r>
              <a:rPr lang="en-US" sz="1800" dirty="0">
                <a:sym typeface="Wingdings" panose="05000000000000000000" pitchFamily="2" charset="2"/>
              </a:rPr>
              <a:t> party clustering solution like SIOS </a:t>
            </a:r>
            <a:r>
              <a:rPr lang="en-US" sz="1800" dirty="0" err="1">
                <a:sym typeface="Wingdings" panose="05000000000000000000" pitchFamily="2" charset="2"/>
              </a:rPr>
              <a:t>DataKeeper</a:t>
            </a:r>
            <a:endParaRPr lang="en-US" sz="1800" dirty="0">
              <a:sym typeface="Wingdings" panose="05000000000000000000" pitchFamily="2" charset="2"/>
            </a:endParaRPr>
          </a:p>
          <a:p>
            <a:pPr lvl="1"/>
            <a:r>
              <a:rPr lang="en-US" sz="1800" dirty="0">
                <a:sym typeface="Wingdings" panose="05000000000000000000" pitchFamily="2" charset="2"/>
              </a:rPr>
              <a:t>2-node FCI using Azure VMs w/ remote iSCSI Target shared block storage via ExpressRoute</a:t>
            </a:r>
          </a:p>
          <a:p>
            <a:endParaRPr lang="en-US" sz="1800" dirty="0">
              <a:sym typeface="Wingdings" panose="05000000000000000000" pitchFamily="2" charset="2"/>
            </a:endParaRPr>
          </a:p>
          <a:p>
            <a:r>
              <a:rPr lang="en-US" sz="1800" dirty="0"/>
              <a:t>One of these is bad and you shouldn’t do it…</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35</a:t>
            </a:fld>
            <a:endParaRPr lang="en-US"/>
          </a:p>
        </p:txBody>
      </p:sp>
    </p:spTree>
    <p:extLst>
      <p:ext uri="{BB962C8B-B14F-4D97-AF65-F5344CB8AC3E}">
        <p14:creationId xmlns:p14="http://schemas.microsoft.com/office/powerpoint/2010/main" val="413426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804892" cy="3169430"/>
          </a:xfrm>
        </p:spPr>
        <p:txBody>
          <a:bodyPr/>
          <a:lstStyle/>
          <a:p>
            <a:r>
              <a:rPr lang="en-US" dirty="0"/>
              <a:t>S2D is not recommended in Azure </a:t>
            </a:r>
          </a:p>
          <a:p>
            <a:pPr lvl="1"/>
            <a:r>
              <a:rPr lang="en-US" dirty="0"/>
              <a:t>Performance can be an issue and there are better solutions</a:t>
            </a:r>
          </a:p>
          <a:p>
            <a:pPr lvl="1"/>
            <a:endParaRPr lang="en-US" dirty="0"/>
          </a:p>
          <a:p>
            <a:r>
              <a:rPr lang="en-US" dirty="0"/>
              <a:t>The other two options are workable</a:t>
            </a:r>
          </a:p>
          <a:p>
            <a:endParaRPr lang="en-US" dirty="0"/>
          </a:p>
          <a:p>
            <a:r>
              <a:rPr lang="en-US" dirty="0"/>
              <a:t>Think about why you are implementing a shared storage solution in Azure</a:t>
            </a:r>
          </a:p>
          <a:p>
            <a:pPr lvl="1"/>
            <a:r>
              <a:rPr lang="en-US" dirty="0"/>
              <a:t>Is there a better way?</a:t>
            </a:r>
          </a:p>
          <a:p>
            <a:pPr lvl="1"/>
            <a:r>
              <a:rPr lang="en-US" dirty="0"/>
              <a:t>Lift and shift likely not taking advantage of cloud abilities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36</a:t>
            </a:fld>
            <a:endParaRPr lang="en-US"/>
          </a:p>
        </p:txBody>
      </p:sp>
    </p:spTree>
    <p:extLst>
      <p:ext uri="{BB962C8B-B14F-4D97-AF65-F5344CB8AC3E}">
        <p14:creationId xmlns:p14="http://schemas.microsoft.com/office/powerpoint/2010/main" val="390315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804892" cy="3169430"/>
          </a:xfrm>
        </p:spPr>
        <p:txBody>
          <a:bodyPr/>
          <a:lstStyle/>
          <a:p>
            <a:r>
              <a:rPr lang="en-US" dirty="0"/>
              <a:t>Can Azure SQL Database help you?</a:t>
            </a:r>
          </a:p>
          <a:p>
            <a:endParaRPr lang="en-US" dirty="0"/>
          </a:p>
          <a:p>
            <a:r>
              <a:rPr lang="en-US" dirty="0"/>
              <a:t>T-SQL support nearly equivalent to on-premises SQL Server</a:t>
            </a:r>
          </a:p>
          <a:p>
            <a:pPr lvl="1"/>
            <a:r>
              <a:rPr lang="en-US" dirty="0"/>
              <a:t>Lack of cross-database queries w/ 3 &amp; 4 part names</a:t>
            </a:r>
          </a:p>
          <a:p>
            <a:pPr lvl="1"/>
            <a:r>
              <a:rPr lang="en-US" dirty="0"/>
              <a:t>Lack of SQL Server Agent</a:t>
            </a:r>
          </a:p>
          <a:p>
            <a:pPr lvl="1"/>
            <a:endParaRPr lang="en-US" dirty="0"/>
          </a:p>
          <a:p>
            <a:r>
              <a:rPr lang="en-US" dirty="0"/>
              <a:t>Basic/Standard/General Purpose service tiers separate compute and storage (99.99% SLA)</a:t>
            </a:r>
          </a:p>
          <a:p>
            <a:endParaRPr lang="en-US" dirty="0"/>
          </a:p>
          <a:p>
            <a:r>
              <a:rPr lang="en-US" dirty="0"/>
              <a:t>Premium/Business Critical service tier co-locates compute and storage</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37</a:t>
            </a:fld>
            <a:endParaRPr lang="en-US"/>
          </a:p>
        </p:txBody>
      </p:sp>
    </p:spTree>
    <p:extLst>
      <p:ext uri="{BB962C8B-B14F-4D97-AF65-F5344CB8AC3E}">
        <p14:creationId xmlns:p14="http://schemas.microsoft.com/office/powerpoint/2010/main" val="85787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804892" cy="3169430"/>
          </a:xfrm>
        </p:spPr>
        <p:txBody>
          <a:bodyPr/>
          <a:lstStyle/>
          <a:p>
            <a:r>
              <a:rPr lang="en-US" dirty="0"/>
              <a:t>High availability is built into Azure SQL Database, but is limited</a:t>
            </a:r>
          </a:p>
          <a:p>
            <a:endParaRPr lang="en-US" dirty="0"/>
          </a:p>
          <a:p>
            <a:r>
              <a:rPr lang="en-US" dirty="0"/>
              <a:t>Failover groups</a:t>
            </a:r>
          </a:p>
          <a:p>
            <a:endParaRPr lang="en-US" dirty="0"/>
          </a:p>
          <a:p>
            <a:r>
              <a:rPr lang="en-US" dirty="0"/>
              <a:t>Geo-replication </a:t>
            </a:r>
          </a:p>
          <a:p>
            <a:endParaRPr lang="en-US" dirty="0"/>
          </a:p>
          <a:p>
            <a:r>
              <a:rPr lang="en-US" dirty="0"/>
              <a:t>Understand your budget and potential issues to determine if additional HA design and features if needed</a:t>
            </a:r>
          </a:p>
          <a:p>
            <a:endParaRPr lang="en-US" dirty="0"/>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38</a:t>
            </a:fld>
            <a:endParaRPr lang="en-US"/>
          </a:p>
        </p:txBody>
      </p:sp>
    </p:spTree>
    <p:extLst>
      <p:ext uri="{BB962C8B-B14F-4D97-AF65-F5344CB8AC3E}">
        <p14:creationId xmlns:p14="http://schemas.microsoft.com/office/powerpoint/2010/main" val="1912394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804892" cy="3169430"/>
          </a:xfrm>
        </p:spPr>
        <p:txBody>
          <a:bodyPr/>
          <a:lstStyle/>
          <a:p>
            <a:r>
              <a:rPr lang="en-US" dirty="0"/>
              <a:t>Can Azure SQL Database Managed Instance help you?</a:t>
            </a:r>
          </a:p>
          <a:p>
            <a:endParaRPr lang="en-US" dirty="0"/>
          </a:p>
          <a:p>
            <a:r>
              <a:rPr lang="en-US" dirty="0"/>
              <a:t>New deployment model of Azure SQL Database</a:t>
            </a:r>
          </a:p>
          <a:p>
            <a:pPr lvl="1"/>
            <a:r>
              <a:rPr lang="en-US" sz="1400" dirty="0"/>
              <a:t>Provides near 100% compatibility with SQL Server on-premises Enterprise Edition</a:t>
            </a:r>
          </a:p>
          <a:p>
            <a:pPr lvl="1"/>
            <a:endParaRPr lang="en-US" sz="1400" dirty="0"/>
          </a:p>
          <a:p>
            <a:r>
              <a:rPr lang="en-US" dirty="0"/>
              <a:t>Preserves PaaS capabilities</a:t>
            </a:r>
          </a:p>
          <a:p>
            <a:pPr lvl="1"/>
            <a:r>
              <a:rPr lang="en-US" sz="1400" dirty="0"/>
              <a:t>Automatic patching &amp; version updates</a:t>
            </a:r>
          </a:p>
          <a:p>
            <a:pPr lvl="1"/>
            <a:r>
              <a:rPr lang="en-US" sz="1400" dirty="0"/>
              <a:t>Automated backups </a:t>
            </a:r>
          </a:p>
          <a:p>
            <a:pPr lvl="1"/>
            <a:r>
              <a:rPr lang="en-US" sz="1400" dirty="0"/>
              <a:t>High availability </a:t>
            </a:r>
          </a:p>
          <a:p>
            <a:pPr lvl="1"/>
            <a:endParaRPr lang="en-US" sz="1400" dirty="0"/>
          </a:p>
          <a:p>
            <a:r>
              <a:rPr lang="en-US" dirty="0"/>
              <a:t>Using DMS (Data Migration Service) is a popular lift &amp; shift path</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39</a:t>
            </a:fld>
            <a:endParaRPr lang="en-US"/>
          </a:p>
        </p:txBody>
      </p:sp>
    </p:spTree>
    <p:extLst>
      <p:ext uri="{BB962C8B-B14F-4D97-AF65-F5344CB8AC3E}">
        <p14:creationId xmlns:p14="http://schemas.microsoft.com/office/powerpoint/2010/main" val="208114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1658-90EC-455F-8434-FC84FF9B35A3}"/>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BBE55101-4A06-45AF-B64D-62FF4241885F}"/>
              </a:ext>
            </a:extLst>
          </p:cNvPr>
          <p:cNvSpPr>
            <a:spLocks noGrp="1"/>
          </p:cNvSpPr>
          <p:nvPr>
            <p:ph type="body" sz="quarter" idx="10"/>
          </p:nvPr>
        </p:nvSpPr>
        <p:spPr>
          <a:xfrm>
            <a:off x="457199" y="1706748"/>
            <a:ext cx="7952976" cy="3169430"/>
          </a:xfrm>
        </p:spPr>
        <p:txBody>
          <a:bodyPr/>
          <a:lstStyle/>
          <a:p>
            <a:r>
              <a:rPr lang="en-US" dirty="0"/>
              <a:t>15+ years of SQL Server experience</a:t>
            </a:r>
          </a:p>
          <a:p>
            <a:r>
              <a:rPr lang="en-US" dirty="0"/>
              <a:t>Microsoft Data Platform MVP</a:t>
            </a:r>
          </a:p>
          <a:p>
            <a:r>
              <a:rPr lang="en-US" dirty="0"/>
              <a:t>Friend of Redgate</a:t>
            </a:r>
          </a:p>
          <a:p>
            <a:r>
              <a:rPr lang="en-US" dirty="0"/>
              <a:t>Managed 24x7 datacenters</a:t>
            </a:r>
          </a:p>
          <a:p>
            <a:r>
              <a:rPr lang="en-US" dirty="0"/>
              <a:t>Worked on development teams</a:t>
            </a:r>
          </a:p>
          <a:p>
            <a:r>
              <a:rPr lang="en-US" dirty="0"/>
              <a:t>MCSE: Data Management and Analytics</a:t>
            </a:r>
          </a:p>
          <a:p>
            <a:r>
              <a:rPr lang="en-US" dirty="0"/>
              <a:t>Local &amp; international community speaker</a:t>
            </a:r>
          </a:p>
          <a:p>
            <a:r>
              <a:rPr lang="en-US" dirty="0"/>
              <a:t>Leader of Lexington, KY PASS local group</a:t>
            </a:r>
          </a:p>
        </p:txBody>
      </p:sp>
      <p:sp>
        <p:nvSpPr>
          <p:cNvPr id="4" name="Slide Number Placeholder 3">
            <a:extLst>
              <a:ext uri="{FF2B5EF4-FFF2-40B4-BE49-F238E27FC236}">
                <a16:creationId xmlns:a16="http://schemas.microsoft.com/office/drawing/2014/main" id="{CA88FEA1-171E-488B-846A-F068006CB462}"/>
              </a:ext>
            </a:extLst>
          </p:cNvPr>
          <p:cNvSpPr>
            <a:spLocks noGrp="1"/>
          </p:cNvSpPr>
          <p:nvPr>
            <p:ph type="sldNum" sz="quarter" idx="4"/>
          </p:nvPr>
        </p:nvSpPr>
        <p:spPr/>
        <p:txBody>
          <a:bodyPr/>
          <a:lstStyle/>
          <a:p>
            <a:fld id="{95E3A436-1048-CA4E-9C3F-FCB70029503E}" type="slidenum">
              <a:rPr lang="en-US" smtClean="0"/>
              <a:pPr/>
              <a:t>4</a:t>
            </a:fld>
            <a:endParaRPr lang="en-US"/>
          </a:p>
        </p:txBody>
      </p:sp>
      <p:pic>
        <p:nvPicPr>
          <p:cNvPr id="8" name="Picture 7">
            <a:extLst>
              <a:ext uri="{FF2B5EF4-FFF2-40B4-BE49-F238E27FC236}">
                <a16:creationId xmlns:a16="http://schemas.microsoft.com/office/drawing/2014/main" id="{1DE76139-7173-4A8B-99BE-591951E203E2}"/>
              </a:ext>
            </a:extLst>
          </p:cNvPr>
          <p:cNvPicPr>
            <a:picLocks noChangeAspect="1"/>
          </p:cNvPicPr>
          <p:nvPr/>
        </p:nvPicPr>
        <p:blipFill>
          <a:blip r:embed="rId2"/>
          <a:stretch>
            <a:fillRect/>
          </a:stretch>
        </p:blipFill>
        <p:spPr>
          <a:xfrm>
            <a:off x="7769439" y="1700166"/>
            <a:ext cx="1201122" cy="1901776"/>
          </a:xfrm>
          <a:prstGeom prst="rect">
            <a:avLst/>
          </a:prstGeom>
        </p:spPr>
      </p:pic>
      <p:pic>
        <p:nvPicPr>
          <p:cNvPr id="7" name="Picture 6">
            <a:extLst>
              <a:ext uri="{FF2B5EF4-FFF2-40B4-BE49-F238E27FC236}">
                <a16:creationId xmlns:a16="http://schemas.microsoft.com/office/drawing/2014/main" id="{FCD38DE8-E815-43AE-9E7E-A6EC7DA7F448}"/>
              </a:ext>
            </a:extLst>
          </p:cNvPr>
          <p:cNvPicPr>
            <a:picLocks noChangeAspect="1"/>
          </p:cNvPicPr>
          <p:nvPr/>
        </p:nvPicPr>
        <p:blipFill>
          <a:blip r:embed="rId3"/>
          <a:srcRect/>
          <a:stretch/>
        </p:blipFill>
        <p:spPr>
          <a:xfrm>
            <a:off x="6228253" y="1698014"/>
            <a:ext cx="1428853" cy="1903928"/>
          </a:xfrm>
          <a:prstGeom prst="rect">
            <a:avLst/>
          </a:prstGeom>
        </p:spPr>
      </p:pic>
    </p:spTree>
    <p:extLst>
      <p:ext uri="{BB962C8B-B14F-4D97-AF65-F5344CB8AC3E}">
        <p14:creationId xmlns:p14="http://schemas.microsoft.com/office/powerpoint/2010/main" val="3161875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Azure-only ha options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a:xfrm>
            <a:off x="457199" y="1706748"/>
            <a:ext cx="7804892" cy="3169430"/>
          </a:xfrm>
        </p:spPr>
        <p:txBody>
          <a:bodyPr/>
          <a:lstStyle/>
          <a:p>
            <a:r>
              <a:rPr lang="en-US" dirty="0"/>
              <a:t>Can Azure SQL Database Hyperscale help you?</a:t>
            </a:r>
          </a:p>
          <a:p>
            <a:endParaRPr lang="en-US" dirty="0"/>
          </a:p>
          <a:p>
            <a:r>
              <a:rPr lang="en-US" dirty="0"/>
              <a:t>Different service tier of Azure SQL Database</a:t>
            </a:r>
          </a:p>
          <a:p>
            <a:pPr lvl="1"/>
            <a:r>
              <a:rPr lang="en-US" sz="1400" dirty="0"/>
              <a:t>Looks and acts just like Azure SQL Database</a:t>
            </a:r>
          </a:p>
          <a:p>
            <a:pPr lvl="1"/>
            <a:r>
              <a:rPr lang="en-US" sz="1400" dirty="0"/>
              <a:t>Backed by Hyperscale scale-out storage technology</a:t>
            </a:r>
          </a:p>
          <a:p>
            <a:pPr lvl="1"/>
            <a:endParaRPr lang="en-US" sz="1400" dirty="0"/>
          </a:p>
          <a:p>
            <a:r>
              <a:rPr lang="en-US" dirty="0"/>
              <a:t>Targeted to and optimized for very large workloads</a:t>
            </a:r>
          </a:p>
          <a:p>
            <a:pPr lvl="1"/>
            <a:r>
              <a:rPr lang="en-US" sz="1400" dirty="0"/>
              <a:t>Max capacity of 100 TB</a:t>
            </a:r>
          </a:p>
          <a:p>
            <a:pPr lvl="1"/>
            <a:endParaRPr lang="en-US" sz="1400" dirty="0"/>
          </a:p>
          <a:p>
            <a:r>
              <a:rPr lang="en-US" dirty="0"/>
              <a:t>Resiliency provided at the storage level</a:t>
            </a:r>
          </a:p>
          <a:p>
            <a:pPr lvl="1"/>
            <a:r>
              <a:rPr lang="en-US" sz="1400" dirty="0"/>
              <a:t>For true HA, you should provision at least 2 compute nodes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40</a:t>
            </a:fld>
            <a:endParaRPr lang="en-US"/>
          </a:p>
        </p:txBody>
      </p:sp>
    </p:spTree>
    <p:extLst>
      <p:ext uri="{BB962C8B-B14F-4D97-AF65-F5344CB8AC3E}">
        <p14:creationId xmlns:p14="http://schemas.microsoft.com/office/powerpoint/2010/main" val="1274526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Tired of all this cloud stuff?</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ADR (Accelerated Database Recovery) is available in SQL Server 2019</a:t>
            </a:r>
          </a:p>
          <a:p>
            <a:endParaRPr lang="en-US" dirty="0"/>
          </a:p>
          <a:p>
            <a:r>
              <a:rPr lang="en-US" dirty="0"/>
              <a:t>Massive performance boost to database recovery</a:t>
            </a:r>
          </a:p>
          <a:p>
            <a:pPr lvl="1"/>
            <a:r>
              <a:rPr lang="en-US" dirty="0"/>
              <a:t>Improves database availability</a:t>
            </a:r>
          </a:p>
          <a:p>
            <a:endParaRPr lang="en-US" dirty="0"/>
          </a:p>
          <a:p>
            <a:r>
              <a:rPr lang="en-US" dirty="0"/>
              <a:t>Also present in Azure SQL DB and Azure SQL DW (public preview)</a:t>
            </a:r>
          </a:p>
          <a:p>
            <a:endParaRPr lang="en-US" dirty="0"/>
          </a:p>
          <a:p>
            <a:r>
              <a:rPr lang="en-US" dirty="0"/>
              <a:t>Instantaneous transaction rollback</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41</a:t>
            </a:fld>
            <a:endParaRPr lang="en-US"/>
          </a:p>
        </p:txBody>
      </p:sp>
    </p:spTree>
    <p:extLst>
      <p:ext uri="{BB962C8B-B14F-4D97-AF65-F5344CB8AC3E}">
        <p14:creationId xmlns:p14="http://schemas.microsoft.com/office/powerpoint/2010/main" val="4092339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Key takeaways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Communicate within your team</a:t>
            </a:r>
          </a:p>
          <a:p>
            <a:endParaRPr lang="en-US" dirty="0"/>
          </a:p>
          <a:p>
            <a:r>
              <a:rPr lang="en-US" dirty="0"/>
              <a:t>Communicate with all teams involved in design and support</a:t>
            </a:r>
          </a:p>
          <a:p>
            <a:endParaRPr lang="en-US" dirty="0"/>
          </a:p>
          <a:p>
            <a:r>
              <a:rPr lang="en-US" dirty="0"/>
              <a:t>Set expectations for management and team</a:t>
            </a:r>
          </a:p>
          <a:p>
            <a:endParaRPr lang="en-US" dirty="0"/>
          </a:p>
          <a:p>
            <a:r>
              <a:rPr lang="en-US" dirty="0"/>
              <a:t>No perfect answer for every scenario</a:t>
            </a:r>
          </a:p>
          <a:p>
            <a:pPr lvl="1"/>
            <a:r>
              <a:rPr lang="en-US" dirty="0"/>
              <a:t>We lightly touched on Azure SQL Database – can it help?</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42</a:t>
            </a:fld>
            <a:endParaRPr lang="en-US"/>
          </a:p>
        </p:txBody>
      </p:sp>
    </p:spTree>
    <p:extLst>
      <p:ext uri="{BB962C8B-B14F-4D97-AF65-F5344CB8AC3E}">
        <p14:creationId xmlns:p14="http://schemas.microsoft.com/office/powerpoint/2010/main" val="282015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4865688"/>
            <a:ext cx="603250" cy="274637"/>
          </a:xfrm>
        </p:spPr>
        <p:txBody>
          <a:bodyPr/>
          <a:lstStyle/>
          <a:p>
            <a:fld id="{95E3A436-1048-CA4E-9C3F-FCB70029503E}" type="slidenum">
              <a:rPr lang="en-US" smtClean="0"/>
              <a:pPr/>
              <a:t>43</a:t>
            </a:fld>
            <a:endParaRPr lang="en-US"/>
          </a:p>
        </p:txBody>
      </p:sp>
      <p:pic>
        <p:nvPicPr>
          <p:cNvPr id="6" name="Picture 5"/>
          <p:cNvPicPr>
            <a:picLocks noChangeAspect="1"/>
          </p:cNvPicPr>
          <p:nvPr/>
        </p:nvPicPr>
        <p:blipFill>
          <a:blip r:embed="rId3"/>
          <a:stretch>
            <a:fillRect/>
          </a:stretch>
        </p:blipFill>
        <p:spPr>
          <a:xfrm>
            <a:off x="5409981" y="1545239"/>
            <a:ext cx="1184815" cy="1184815"/>
          </a:xfrm>
          <a:prstGeom prst="rect">
            <a:avLst/>
          </a:prstGeom>
        </p:spPr>
      </p:pic>
      <p:sp>
        <p:nvSpPr>
          <p:cNvPr id="47" name="TextBox 46"/>
          <p:cNvSpPr txBox="1"/>
          <p:nvPr/>
        </p:nvSpPr>
        <p:spPr>
          <a:xfrm>
            <a:off x="4305708" y="2820421"/>
            <a:ext cx="3393360" cy="584775"/>
          </a:xfrm>
          <a:prstGeom prst="rect">
            <a:avLst/>
          </a:prstGeom>
          <a:noFill/>
        </p:spPr>
        <p:txBody>
          <a:bodyPr wrap="square" rtlCol="0">
            <a:spAutoFit/>
          </a:bodyPr>
          <a:lstStyle/>
          <a:p>
            <a:pPr algn="ctr"/>
            <a:r>
              <a:rPr lang="en-US" sz="3200" b="1" dirty="0">
                <a:solidFill>
                  <a:schemeClr val="bg2"/>
                </a:solidFill>
                <a:latin typeface="Raleway" panose="020B0003030101060003" pitchFamily="34" charset="0"/>
              </a:rPr>
              <a:t>Questions?</a:t>
            </a:r>
          </a:p>
        </p:txBody>
      </p:sp>
    </p:spTree>
    <p:extLst>
      <p:ext uri="{BB962C8B-B14F-4D97-AF65-F5344CB8AC3E}">
        <p14:creationId xmlns:p14="http://schemas.microsoft.com/office/powerpoint/2010/main" val="211640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1D30-E322-436F-A93E-AA05A69CDE3D}"/>
              </a:ext>
            </a:extLst>
          </p:cNvPr>
          <p:cNvSpPr>
            <a:spLocks noGrp="1"/>
          </p:cNvSpPr>
          <p:nvPr>
            <p:ph type="title"/>
          </p:nvPr>
        </p:nvSpPr>
        <p:spPr/>
        <p:txBody>
          <a:bodyPr/>
          <a:lstStyle/>
          <a:p>
            <a:r>
              <a:rPr lang="en-US" dirty="0"/>
              <a:t>Thanks for ATTENDING!</a:t>
            </a:r>
          </a:p>
        </p:txBody>
      </p:sp>
      <p:sp>
        <p:nvSpPr>
          <p:cNvPr id="3" name="Text Placeholder 2">
            <a:extLst>
              <a:ext uri="{FF2B5EF4-FFF2-40B4-BE49-F238E27FC236}">
                <a16:creationId xmlns:a16="http://schemas.microsoft.com/office/drawing/2014/main" id="{0F2B098C-0678-4789-BA1C-DF67D576E13D}"/>
              </a:ext>
            </a:extLst>
          </p:cNvPr>
          <p:cNvSpPr>
            <a:spLocks noGrp="1"/>
          </p:cNvSpPr>
          <p:nvPr>
            <p:ph type="body" sz="quarter" idx="10"/>
          </p:nvPr>
        </p:nvSpPr>
        <p:spPr/>
        <p:txBody>
          <a:bodyPr/>
          <a:lstStyle/>
          <a:p>
            <a:pPr marL="0" indent="0">
              <a:buNone/>
            </a:pPr>
            <a:r>
              <a:rPr lang="en-US" b="1" dirty="0"/>
              <a:t>Matt Gordon</a:t>
            </a:r>
          </a:p>
          <a:p>
            <a:pPr marL="0" indent="0">
              <a:buNone/>
            </a:pPr>
            <a:endParaRPr lang="en-US" dirty="0"/>
          </a:p>
          <a:p>
            <a:pPr marL="0" indent="0">
              <a:buNone/>
            </a:pPr>
            <a:r>
              <a:rPr lang="en-US" dirty="0"/>
              <a:t>Architect</a:t>
            </a:r>
          </a:p>
          <a:p>
            <a:pPr marL="0" indent="0">
              <a:buNone/>
            </a:pPr>
            <a:r>
              <a:rPr lang="en-US" dirty="0">
                <a:hlinkClick r:id="rId2"/>
              </a:rPr>
              <a:t>Matt.Gordon@insight.com</a:t>
            </a:r>
            <a:endParaRPr lang="en-US" dirty="0"/>
          </a:p>
          <a:p>
            <a:pPr marL="0" indent="0">
              <a:buNone/>
            </a:pPr>
            <a:endParaRPr lang="en-US" dirty="0"/>
          </a:p>
          <a:p>
            <a:pPr marL="0" indent="0">
              <a:buNone/>
            </a:pPr>
            <a:r>
              <a:rPr lang="en-US" dirty="0"/>
              <a:t>    : @</a:t>
            </a:r>
            <a:r>
              <a:rPr lang="en-US" dirty="0" err="1"/>
              <a:t>sqlatspeed</a:t>
            </a:r>
            <a:endParaRPr lang="en-US" dirty="0"/>
          </a:p>
          <a:p>
            <a:pPr marL="0" indent="0">
              <a:buNone/>
            </a:pPr>
            <a:endParaRPr lang="en-US" dirty="0"/>
          </a:p>
          <a:p>
            <a:pPr marL="0" indent="0">
              <a:buNone/>
            </a:pPr>
            <a:r>
              <a:rPr lang="en-US" dirty="0"/>
              <a:t>www.sqlatspeed.com</a:t>
            </a:r>
          </a:p>
        </p:txBody>
      </p:sp>
      <p:sp>
        <p:nvSpPr>
          <p:cNvPr id="4" name="Slide Number Placeholder 3">
            <a:extLst>
              <a:ext uri="{FF2B5EF4-FFF2-40B4-BE49-F238E27FC236}">
                <a16:creationId xmlns:a16="http://schemas.microsoft.com/office/drawing/2014/main" id="{506D0982-4C7E-4C48-8E84-8FF35DEBADBC}"/>
              </a:ext>
            </a:extLst>
          </p:cNvPr>
          <p:cNvSpPr>
            <a:spLocks noGrp="1"/>
          </p:cNvSpPr>
          <p:nvPr>
            <p:ph type="sldNum" sz="quarter" idx="4"/>
          </p:nvPr>
        </p:nvSpPr>
        <p:spPr/>
        <p:txBody>
          <a:bodyPr/>
          <a:lstStyle/>
          <a:p>
            <a:fld id="{95E3A436-1048-CA4E-9C3F-FCB70029503E}" type="slidenum">
              <a:rPr lang="en-US" smtClean="0"/>
              <a:pPr/>
              <a:t>44</a:t>
            </a:fld>
            <a:endParaRPr lang="en-US"/>
          </a:p>
        </p:txBody>
      </p:sp>
      <p:pic>
        <p:nvPicPr>
          <p:cNvPr id="6" name="Picture 5">
            <a:extLst>
              <a:ext uri="{FF2B5EF4-FFF2-40B4-BE49-F238E27FC236}">
                <a16:creationId xmlns:a16="http://schemas.microsoft.com/office/drawing/2014/main" id="{171783D0-2B5C-42D2-A8C9-619814BBAE92}"/>
              </a:ext>
            </a:extLst>
          </p:cNvPr>
          <p:cNvPicPr>
            <a:picLocks noChangeAspect="1"/>
          </p:cNvPicPr>
          <p:nvPr/>
        </p:nvPicPr>
        <p:blipFill>
          <a:blip r:embed="rId3"/>
          <a:stretch>
            <a:fillRect/>
          </a:stretch>
        </p:blipFill>
        <p:spPr>
          <a:xfrm>
            <a:off x="537950" y="3291463"/>
            <a:ext cx="280916" cy="280916"/>
          </a:xfrm>
          <a:prstGeom prst="rect">
            <a:avLst/>
          </a:prstGeom>
        </p:spPr>
      </p:pic>
      <p:pic>
        <p:nvPicPr>
          <p:cNvPr id="7" name="Picture 6">
            <a:extLst>
              <a:ext uri="{FF2B5EF4-FFF2-40B4-BE49-F238E27FC236}">
                <a16:creationId xmlns:a16="http://schemas.microsoft.com/office/drawing/2014/main" id="{1F87D625-B340-4A50-96DE-369622F1FEF8}"/>
              </a:ext>
            </a:extLst>
          </p:cNvPr>
          <p:cNvPicPr>
            <a:picLocks noChangeAspect="1"/>
          </p:cNvPicPr>
          <p:nvPr/>
        </p:nvPicPr>
        <p:blipFill>
          <a:blip r:embed="rId4"/>
          <a:stretch>
            <a:fillRect/>
          </a:stretch>
        </p:blipFill>
        <p:spPr>
          <a:xfrm>
            <a:off x="5116372" y="2071258"/>
            <a:ext cx="3991991" cy="1237826"/>
          </a:xfrm>
          <a:prstGeom prst="rect">
            <a:avLst/>
          </a:prstGeom>
        </p:spPr>
      </p:pic>
    </p:spTree>
    <p:extLst>
      <p:ext uri="{BB962C8B-B14F-4D97-AF65-F5344CB8AC3E}">
        <p14:creationId xmlns:p14="http://schemas.microsoft.com/office/powerpoint/2010/main" val="392304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2695-01C3-4B3D-A284-AE60C3515C30}"/>
              </a:ext>
            </a:extLst>
          </p:cNvPr>
          <p:cNvSpPr>
            <a:spLocks noGrp="1"/>
          </p:cNvSpPr>
          <p:nvPr>
            <p:ph type="title"/>
          </p:nvPr>
        </p:nvSpPr>
        <p:spPr/>
        <p:txBody>
          <a:bodyPr/>
          <a:lstStyle/>
          <a:p>
            <a:r>
              <a:rPr lang="en-US" sz="2400" dirty="0"/>
              <a:t>How I picked my twitter handle and domain name</a:t>
            </a:r>
          </a:p>
        </p:txBody>
      </p:sp>
      <p:sp>
        <p:nvSpPr>
          <p:cNvPr id="4" name="Slide Number Placeholder 3">
            <a:extLst>
              <a:ext uri="{FF2B5EF4-FFF2-40B4-BE49-F238E27FC236}">
                <a16:creationId xmlns:a16="http://schemas.microsoft.com/office/drawing/2014/main" id="{1A674948-F5BF-4D48-BEA1-38FBA1DD762C}"/>
              </a:ext>
            </a:extLst>
          </p:cNvPr>
          <p:cNvSpPr>
            <a:spLocks noGrp="1"/>
          </p:cNvSpPr>
          <p:nvPr>
            <p:ph type="sldNum" sz="quarter" idx="4"/>
          </p:nvPr>
        </p:nvSpPr>
        <p:spPr/>
        <p:txBody>
          <a:bodyPr/>
          <a:lstStyle/>
          <a:p>
            <a:fld id="{95E3A436-1048-CA4E-9C3F-FCB70029503E}" type="slidenum">
              <a:rPr lang="en-US" smtClean="0"/>
              <a:pPr/>
              <a:t>5</a:t>
            </a:fld>
            <a:endParaRPr lang="en-US"/>
          </a:p>
        </p:txBody>
      </p:sp>
      <p:pic>
        <p:nvPicPr>
          <p:cNvPr id="8" name="Picture 7">
            <a:extLst>
              <a:ext uri="{FF2B5EF4-FFF2-40B4-BE49-F238E27FC236}">
                <a16:creationId xmlns:a16="http://schemas.microsoft.com/office/drawing/2014/main" id="{C2DF8E4D-497C-4AAE-964D-C8C1A32100DB}"/>
              </a:ext>
            </a:extLst>
          </p:cNvPr>
          <p:cNvPicPr>
            <a:picLocks noChangeAspect="1"/>
          </p:cNvPicPr>
          <p:nvPr/>
        </p:nvPicPr>
        <p:blipFill>
          <a:blip r:embed="rId2"/>
          <a:stretch>
            <a:fillRect/>
          </a:stretch>
        </p:blipFill>
        <p:spPr>
          <a:xfrm>
            <a:off x="878621" y="2968934"/>
            <a:ext cx="2891819" cy="1932869"/>
          </a:xfrm>
          <a:prstGeom prst="rect">
            <a:avLst/>
          </a:prstGeom>
        </p:spPr>
      </p:pic>
      <p:pic>
        <p:nvPicPr>
          <p:cNvPr id="10" name="Picture 9">
            <a:extLst>
              <a:ext uri="{FF2B5EF4-FFF2-40B4-BE49-F238E27FC236}">
                <a16:creationId xmlns:a16="http://schemas.microsoft.com/office/drawing/2014/main" id="{736C80B2-CE9C-400B-B571-6538142D0562}"/>
              </a:ext>
            </a:extLst>
          </p:cNvPr>
          <p:cNvPicPr>
            <a:picLocks noChangeAspect="1"/>
          </p:cNvPicPr>
          <p:nvPr/>
        </p:nvPicPr>
        <p:blipFill>
          <a:blip r:embed="rId3"/>
          <a:stretch>
            <a:fillRect/>
          </a:stretch>
        </p:blipFill>
        <p:spPr>
          <a:xfrm>
            <a:off x="878622" y="1602434"/>
            <a:ext cx="2317803" cy="1307161"/>
          </a:xfrm>
          <a:prstGeom prst="rect">
            <a:avLst/>
          </a:prstGeom>
        </p:spPr>
      </p:pic>
      <p:pic>
        <p:nvPicPr>
          <p:cNvPr id="11" name="Picture 10">
            <a:extLst>
              <a:ext uri="{FF2B5EF4-FFF2-40B4-BE49-F238E27FC236}">
                <a16:creationId xmlns:a16="http://schemas.microsoft.com/office/drawing/2014/main" id="{250F2997-6D8C-46F5-AC5D-2AFD5AAD536D}"/>
              </a:ext>
            </a:extLst>
          </p:cNvPr>
          <p:cNvPicPr>
            <a:picLocks noChangeAspect="1"/>
          </p:cNvPicPr>
          <p:nvPr/>
        </p:nvPicPr>
        <p:blipFill>
          <a:blip r:embed="rId4"/>
          <a:stretch>
            <a:fillRect/>
          </a:stretch>
        </p:blipFill>
        <p:spPr>
          <a:xfrm>
            <a:off x="3985172" y="1602433"/>
            <a:ext cx="4395505" cy="3296628"/>
          </a:xfrm>
          <a:prstGeom prst="rect">
            <a:avLst/>
          </a:prstGeom>
        </p:spPr>
      </p:pic>
    </p:spTree>
    <p:extLst>
      <p:ext uri="{BB962C8B-B14F-4D97-AF65-F5344CB8AC3E}">
        <p14:creationId xmlns:p14="http://schemas.microsoft.com/office/powerpoint/2010/main" val="282538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0" y="447970"/>
            <a:ext cx="4800600" cy="595970"/>
          </a:xfrm>
        </p:spPr>
        <p:txBody>
          <a:bodyPr>
            <a:normAutofit fontScale="90000"/>
          </a:bodyPr>
          <a:lstStyle/>
          <a:p>
            <a:r>
              <a:rPr lang="en-US" dirty="0"/>
              <a:t>About you</a:t>
            </a:r>
          </a:p>
        </p:txBody>
      </p:sp>
      <p:sp>
        <p:nvSpPr>
          <p:cNvPr id="3" name="Content Placeholder 2"/>
          <p:cNvSpPr>
            <a:spLocks noGrp="1"/>
          </p:cNvSpPr>
          <p:nvPr>
            <p:ph type="subTitle" idx="1"/>
          </p:nvPr>
        </p:nvSpPr>
        <p:spPr>
          <a:xfrm>
            <a:off x="518159" y="1362013"/>
            <a:ext cx="7097291" cy="3049967"/>
          </a:xfrm>
        </p:spPr>
        <p:txBody>
          <a:bodyPr>
            <a:normAutofit fontScale="85000" lnSpcReduction="20000"/>
          </a:bodyPr>
          <a:lstStyle/>
          <a:p>
            <a:pPr marL="342900" indent="-342900">
              <a:spcBef>
                <a:spcPts val="300"/>
              </a:spcBef>
              <a:spcAft>
                <a:spcPts val="300"/>
              </a:spcAft>
              <a:buFont typeface="Arial" panose="020B0604020202020204" pitchFamily="34" charset="0"/>
              <a:buChar char="•"/>
            </a:pPr>
            <a:r>
              <a:rPr lang="en-US" sz="2100" dirty="0">
                <a:solidFill>
                  <a:srgbClr val="75787B"/>
                </a:solidFill>
              </a:rPr>
              <a:t>How many first-timers do we have here today?</a:t>
            </a:r>
          </a:p>
          <a:p>
            <a:pPr marL="342900" indent="-342900">
              <a:spcBef>
                <a:spcPts val="300"/>
              </a:spcBef>
              <a:spcAft>
                <a:spcPts val="300"/>
              </a:spcAft>
              <a:buFont typeface="Arial" panose="020B0604020202020204" pitchFamily="34" charset="0"/>
              <a:buChar char="•"/>
            </a:pPr>
            <a:endParaRPr lang="en-US" sz="2100" dirty="0">
              <a:solidFill>
                <a:srgbClr val="75787B"/>
              </a:solidFill>
            </a:endParaRPr>
          </a:p>
          <a:p>
            <a:pPr marL="342900" indent="-342900">
              <a:spcBef>
                <a:spcPts val="300"/>
              </a:spcBef>
              <a:spcAft>
                <a:spcPts val="300"/>
              </a:spcAft>
              <a:buFont typeface="Arial" panose="020B0604020202020204" pitchFamily="34" charset="0"/>
              <a:buChar char="•"/>
            </a:pPr>
            <a:r>
              <a:rPr lang="en-US" sz="2100" dirty="0">
                <a:solidFill>
                  <a:srgbClr val="75787B"/>
                </a:solidFill>
              </a:rPr>
              <a:t>How many of you are 100% on-premises as of now?</a:t>
            </a:r>
          </a:p>
          <a:p>
            <a:pPr marL="342900" indent="-342900">
              <a:spcBef>
                <a:spcPts val="300"/>
              </a:spcBef>
              <a:spcAft>
                <a:spcPts val="300"/>
              </a:spcAft>
              <a:buFont typeface="Arial" panose="020B0604020202020204" pitchFamily="34" charset="0"/>
              <a:buChar char="•"/>
            </a:pPr>
            <a:endParaRPr lang="en-US" sz="2100" dirty="0">
              <a:solidFill>
                <a:srgbClr val="75787B"/>
              </a:solidFill>
            </a:endParaRPr>
          </a:p>
          <a:p>
            <a:pPr marL="342900" indent="-342900">
              <a:spcBef>
                <a:spcPts val="300"/>
              </a:spcBef>
              <a:spcAft>
                <a:spcPts val="300"/>
              </a:spcAft>
              <a:buFont typeface="Arial" panose="020B0604020202020204" pitchFamily="34" charset="0"/>
              <a:buChar char="•"/>
            </a:pPr>
            <a:r>
              <a:rPr lang="en-US" sz="2100" dirty="0">
                <a:solidFill>
                  <a:srgbClr val="75787B"/>
                </a:solidFill>
              </a:rPr>
              <a:t>How many are personally looking to utilize Azure?</a:t>
            </a:r>
          </a:p>
          <a:p>
            <a:pPr marL="342900" indent="-342900">
              <a:spcBef>
                <a:spcPts val="300"/>
              </a:spcBef>
              <a:spcAft>
                <a:spcPts val="300"/>
              </a:spcAft>
              <a:buFont typeface="Arial" panose="020B0604020202020204" pitchFamily="34" charset="0"/>
              <a:buChar char="•"/>
            </a:pPr>
            <a:endParaRPr lang="en-US" sz="2100" dirty="0">
              <a:solidFill>
                <a:srgbClr val="75787B"/>
              </a:solidFill>
            </a:endParaRPr>
          </a:p>
          <a:p>
            <a:pPr marL="342900" indent="-342900">
              <a:spcBef>
                <a:spcPts val="300"/>
              </a:spcBef>
              <a:spcAft>
                <a:spcPts val="300"/>
              </a:spcAft>
              <a:buFont typeface="Arial" panose="020B0604020202020204" pitchFamily="34" charset="0"/>
              <a:buChar char="•"/>
            </a:pPr>
            <a:r>
              <a:rPr lang="en-US" sz="2100" dirty="0">
                <a:solidFill>
                  <a:srgbClr val="75787B"/>
                </a:solidFill>
              </a:rPr>
              <a:t>How many are here because your boss said to cloudify things?</a:t>
            </a:r>
          </a:p>
          <a:p>
            <a:pPr marL="342900" indent="-342900">
              <a:spcBef>
                <a:spcPts val="300"/>
              </a:spcBef>
              <a:spcAft>
                <a:spcPts val="300"/>
              </a:spcAft>
              <a:buFont typeface="Arial" panose="020B0604020202020204" pitchFamily="34" charset="0"/>
              <a:buChar char="•"/>
            </a:pPr>
            <a:endParaRPr lang="en-US" sz="2100" dirty="0">
              <a:solidFill>
                <a:srgbClr val="75787B"/>
              </a:solidFill>
            </a:endParaRPr>
          </a:p>
          <a:p>
            <a:pPr marL="342900" indent="-342900">
              <a:spcBef>
                <a:spcPts val="300"/>
              </a:spcBef>
              <a:spcAft>
                <a:spcPts val="300"/>
              </a:spcAft>
              <a:buFont typeface="Arial" panose="020B0604020202020204" pitchFamily="34" charset="0"/>
              <a:buChar char="•"/>
            </a:pPr>
            <a:r>
              <a:rPr lang="en-US" sz="2100" dirty="0">
                <a:solidFill>
                  <a:srgbClr val="75787B"/>
                </a:solidFill>
              </a:rPr>
              <a:t>How many are here because you had a downtime incident and want to avoid another one?</a:t>
            </a:r>
          </a:p>
          <a:p>
            <a:endParaRPr lang="en-US" dirty="0"/>
          </a:p>
        </p:txBody>
      </p:sp>
    </p:spTree>
    <p:extLst>
      <p:ext uri="{BB962C8B-B14F-4D97-AF65-F5344CB8AC3E}">
        <p14:creationId xmlns:p14="http://schemas.microsoft.com/office/powerpoint/2010/main" val="90054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25D2-BEE0-494C-9819-FCCBEAFDF7A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CADA3C3-F3CC-4F35-B8D6-964B9F2F0565}"/>
              </a:ext>
            </a:extLst>
          </p:cNvPr>
          <p:cNvSpPr>
            <a:spLocks noGrp="1"/>
          </p:cNvSpPr>
          <p:nvPr>
            <p:ph type="body" sz="quarter" idx="10"/>
          </p:nvPr>
        </p:nvSpPr>
        <p:spPr/>
        <p:txBody>
          <a:bodyPr/>
          <a:lstStyle/>
          <a:p>
            <a:r>
              <a:rPr lang="en-US" dirty="0"/>
              <a:t>What Is High Availability?</a:t>
            </a:r>
          </a:p>
          <a:p>
            <a:r>
              <a:rPr lang="en-US" dirty="0"/>
              <a:t>Setting HA Goals</a:t>
            </a:r>
          </a:p>
          <a:p>
            <a:r>
              <a:rPr lang="en-US" dirty="0"/>
              <a:t>On-premises High Availability Options in SQL Server</a:t>
            </a:r>
          </a:p>
          <a:p>
            <a:r>
              <a:rPr lang="en-US" dirty="0"/>
              <a:t>Hybrid HA Options</a:t>
            </a:r>
          </a:p>
          <a:p>
            <a:r>
              <a:rPr lang="en-US" dirty="0"/>
              <a:t>Azure-only HA Options</a:t>
            </a:r>
          </a:p>
          <a:p>
            <a:r>
              <a:rPr lang="en-US" dirty="0"/>
              <a:t>Takeaways and Q&amp;A</a:t>
            </a:r>
          </a:p>
          <a:p>
            <a:endParaRPr lang="en-US" dirty="0"/>
          </a:p>
          <a:p>
            <a:endParaRPr lang="en-US" sz="1600" dirty="0"/>
          </a:p>
        </p:txBody>
      </p:sp>
      <p:sp>
        <p:nvSpPr>
          <p:cNvPr id="4" name="Slide Number Placeholder 3">
            <a:extLst>
              <a:ext uri="{FF2B5EF4-FFF2-40B4-BE49-F238E27FC236}">
                <a16:creationId xmlns:a16="http://schemas.microsoft.com/office/drawing/2014/main" id="{8A103920-1DED-4EA5-A5EB-9161F34E4D1F}"/>
              </a:ext>
            </a:extLst>
          </p:cNvPr>
          <p:cNvSpPr>
            <a:spLocks noGrp="1"/>
          </p:cNvSpPr>
          <p:nvPr>
            <p:ph type="sldNum" sz="quarter" idx="4"/>
          </p:nvPr>
        </p:nvSpPr>
        <p:spPr/>
        <p:txBody>
          <a:bodyPr/>
          <a:lstStyle/>
          <a:p>
            <a:fld id="{95E3A436-1048-CA4E-9C3F-FCB70029503E}" type="slidenum">
              <a:rPr lang="en-US" smtClean="0"/>
              <a:pPr/>
              <a:t>7</a:t>
            </a:fld>
            <a:endParaRPr lang="en-US"/>
          </a:p>
        </p:txBody>
      </p:sp>
    </p:spTree>
    <p:extLst>
      <p:ext uri="{BB962C8B-B14F-4D97-AF65-F5344CB8AC3E}">
        <p14:creationId xmlns:p14="http://schemas.microsoft.com/office/powerpoint/2010/main" val="243985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What Is high availability (HA)?</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Techopedia.com says…</a:t>
            </a:r>
          </a:p>
          <a:p>
            <a:pPr lvl="1"/>
            <a:r>
              <a:rPr lang="en-US" dirty="0"/>
              <a:t>“[it] refers to systems that are durable and likely to operate continuously”</a:t>
            </a:r>
          </a:p>
          <a:p>
            <a:endParaRPr lang="en-US" b="1" dirty="0"/>
          </a:p>
          <a:p>
            <a:r>
              <a:rPr lang="en-US" dirty="0"/>
              <a:t>Layman’s terms</a:t>
            </a:r>
          </a:p>
          <a:p>
            <a:pPr lvl="1"/>
            <a:r>
              <a:rPr lang="en-US" dirty="0"/>
              <a:t>Minimize downtime</a:t>
            </a:r>
          </a:p>
          <a:p>
            <a:pPr lvl="1"/>
            <a:r>
              <a:rPr lang="en-US" dirty="0"/>
              <a:t>Minimize the impact of necessary downtime</a:t>
            </a:r>
          </a:p>
          <a:p>
            <a:endParaRPr lang="en-US" b="1" dirty="0"/>
          </a:p>
          <a:p>
            <a:r>
              <a:rPr lang="en-US" dirty="0"/>
              <a:t>May or may not mean the system is always available</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8</a:t>
            </a:fld>
            <a:endParaRPr lang="en-US"/>
          </a:p>
        </p:txBody>
      </p:sp>
    </p:spTree>
    <p:extLst>
      <p:ext uri="{BB962C8B-B14F-4D97-AF65-F5344CB8AC3E}">
        <p14:creationId xmlns:p14="http://schemas.microsoft.com/office/powerpoint/2010/main" val="266558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318D-CC32-4FB3-B631-B19181AD731A}"/>
              </a:ext>
            </a:extLst>
          </p:cNvPr>
          <p:cNvSpPr>
            <a:spLocks noGrp="1"/>
          </p:cNvSpPr>
          <p:nvPr>
            <p:ph type="title"/>
          </p:nvPr>
        </p:nvSpPr>
        <p:spPr/>
        <p:txBody>
          <a:bodyPr/>
          <a:lstStyle/>
          <a:p>
            <a:r>
              <a:rPr lang="en-US" dirty="0"/>
              <a:t>Setting high availability goals</a:t>
            </a:r>
          </a:p>
        </p:txBody>
      </p:sp>
      <p:sp>
        <p:nvSpPr>
          <p:cNvPr id="3" name="Text Placeholder 2">
            <a:extLst>
              <a:ext uri="{FF2B5EF4-FFF2-40B4-BE49-F238E27FC236}">
                <a16:creationId xmlns:a16="http://schemas.microsoft.com/office/drawing/2014/main" id="{E473073D-5303-45D0-95AE-0EE155806734}"/>
              </a:ext>
            </a:extLst>
          </p:cNvPr>
          <p:cNvSpPr>
            <a:spLocks noGrp="1"/>
          </p:cNvSpPr>
          <p:nvPr>
            <p:ph type="body" sz="quarter" idx="10"/>
          </p:nvPr>
        </p:nvSpPr>
        <p:spPr/>
        <p:txBody>
          <a:bodyPr/>
          <a:lstStyle/>
          <a:p>
            <a:r>
              <a:rPr lang="en-US" dirty="0"/>
              <a:t>HA goals cannot be set in a vacuum</a:t>
            </a:r>
          </a:p>
          <a:p>
            <a:pPr lvl="1"/>
            <a:r>
              <a:rPr lang="en-US" dirty="0"/>
              <a:t>Collaboration with operations</a:t>
            </a:r>
          </a:p>
          <a:p>
            <a:pPr lvl="1"/>
            <a:r>
              <a:rPr lang="en-US" dirty="0"/>
              <a:t>Collaboration with customer-facing teams and personnel</a:t>
            </a:r>
          </a:p>
          <a:p>
            <a:pPr lvl="1"/>
            <a:r>
              <a:rPr lang="en-US" dirty="0"/>
              <a:t>Collaboration with contract personnel</a:t>
            </a:r>
          </a:p>
          <a:p>
            <a:pPr lvl="1"/>
            <a:endParaRPr lang="en-US" dirty="0"/>
          </a:p>
          <a:p>
            <a:r>
              <a:rPr lang="en-US" dirty="0"/>
              <a:t>Service level agreements (SLA)</a:t>
            </a:r>
          </a:p>
          <a:p>
            <a:pPr lvl="1"/>
            <a:r>
              <a:rPr lang="en-US" dirty="0"/>
              <a:t>Legal consequences</a:t>
            </a:r>
          </a:p>
          <a:p>
            <a:pPr lvl="1"/>
            <a:r>
              <a:rPr lang="en-US" dirty="0"/>
              <a:t>Corporate consequences</a:t>
            </a:r>
          </a:p>
        </p:txBody>
      </p:sp>
      <p:sp>
        <p:nvSpPr>
          <p:cNvPr id="4" name="Slide Number Placeholder 3">
            <a:extLst>
              <a:ext uri="{FF2B5EF4-FFF2-40B4-BE49-F238E27FC236}">
                <a16:creationId xmlns:a16="http://schemas.microsoft.com/office/drawing/2014/main" id="{0C436E1A-CFAC-4C5E-A0D1-EADEA36E9341}"/>
              </a:ext>
            </a:extLst>
          </p:cNvPr>
          <p:cNvSpPr>
            <a:spLocks noGrp="1"/>
          </p:cNvSpPr>
          <p:nvPr>
            <p:ph type="sldNum" sz="quarter" idx="4"/>
          </p:nvPr>
        </p:nvSpPr>
        <p:spPr/>
        <p:txBody>
          <a:bodyPr/>
          <a:lstStyle/>
          <a:p>
            <a:fld id="{95E3A436-1048-CA4E-9C3F-FCB70029503E}" type="slidenum">
              <a:rPr lang="en-US" smtClean="0"/>
              <a:pPr/>
              <a:t>9</a:t>
            </a:fld>
            <a:endParaRPr lang="en-US"/>
          </a:p>
        </p:txBody>
      </p:sp>
    </p:spTree>
    <p:extLst>
      <p:ext uri="{BB962C8B-B14F-4D97-AF65-F5344CB8AC3E}">
        <p14:creationId xmlns:p14="http://schemas.microsoft.com/office/powerpoint/2010/main" val="4055565947"/>
      </p:ext>
    </p:extLst>
  </p:cSld>
  <p:clrMapOvr>
    <a:masterClrMapping/>
  </p:clrMapOvr>
</p:sld>
</file>

<file path=ppt/theme/theme1.xml><?xml version="1.0" encoding="utf-8"?>
<a:theme xmlns:a="http://schemas.openxmlformats.org/drawingml/2006/main" name="DMI TEMPLATE - 01.03.17 - THEME">
  <a:themeElements>
    <a:clrScheme name="DMI Color Palette">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1_01.30.2017" id="{A1E50BAD-DAF2-4ED0-9DE6-9863F29A56F6}" vid="{AA02778D-DDB8-4678-8299-D9BB5A21E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ndustry xmlns="c26b58f1-427b-44ab-b64d-7ade0b3c0ecf"/>
    <Description0 xmlns="c26b58f1-427b-44ab-b64d-7ade0b3c0ecf" xsi:nil="true"/>
    <Service_x0020_Line xmlns="c26b58f1-427b-44ab-b64d-7ade0b3c0ecf">
      <Value>Ally</Value>
    </Service_x0020_Line>
    <Client_x0020_Name xmlns="c26b58f1-427b-44ab-b64d-7ade0b3c0ec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57DA9E28A5184F8CA1D2C575D56D74" ma:contentTypeVersion="4" ma:contentTypeDescription="Create a new document." ma:contentTypeScope="" ma:versionID="11095aef6998e657db32239494653526">
  <xsd:schema xmlns:xsd="http://www.w3.org/2001/XMLSchema" xmlns:xs="http://www.w3.org/2001/XMLSchema" xmlns:p="http://schemas.microsoft.com/office/2006/metadata/properties" xmlns:ns2="c26b58f1-427b-44ab-b64d-7ade0b3c0ecf" targetNamespace="http://schemas.microsoft.com/office/2006/metadata/properties" ma:root="true" ma:fieldsID="c4035817507817480466a985ac6eb96c" ns2:_="">
    <xsd:import namespace="c26b58f1-427b-44ab-b64d-7ade0b3c0ecf"/>
    <xsd:element name="properties">
      <xsd:complexType>
        <xsd:sequence>
          <xsd:element name="documentManagement">
            <xsd:complexType>
              <xsd:all>
                <xsd:element ref="ns2:Industry" minOccurs="0"/>
                <xsd:element ref="ns2:Service_x0020_Line" minOccurs="0"/>
                <xsd:element ref="ns2:Client_x0020_Name" minOccurs="0"/>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b58f1-427b-44ab-b64d-7ade0b3c0ecf" elementFormDefault="qualified">
    <xsd:import namespace="http://schemas.microsoft.com/office/2006/documentManagement/types"/>
    <xsd:import namespace="http://schemas.microsoft.com/office/infopath/2007/PartnerControls"/>
    <xsd:element name="Industry" ma:index="8" nillable="true" ma:displayName="Industry" ma:internalName="Industry">
      <xsd:complexType>
        <xsd:complexContent>
          <xsd:extension base="dms:MultiChoice">
            <xsd:sequence>
              <xsd:element name="Value" maxOccurs="unbounded" minOccurs="0" nillable="true">
                <xsd:simpleType>
                  <xsd:restriction base="dms:Choice">
                    <xsd:enumeration value="Education"/>
                    <xsd:enumeration value="Financial Services &amp; Insurance"/>
                    <xsd:enumeration value="Government"/>
                    <xsd:enumeration value="Healthcare &amp; Life Sciences"/>
                    <xsd:enumeration value="Manufacturing"/>
                    <xsd:enumeration value="Retail"/>
                  </xsd:restriction>
                </xsd:simpleType>
              </xsd:element>
            </xsd:sequence>
          </xsd:extension>
        </xsd:complexContent>
      </xsd:complexType>
    </xsd:element>
    <xsd:element name="Service_x0020_Line" ma:index="9" nillable="true" ma:displayName="Service Line" ma:default="Ally" ma:internalName="Service_x0020_Line">
      <xsd:complexType>
        <xsd:complexContent>
          <xsd:extension base="dms:MultiChoice">
            <xsd:sequence>
              <xsd:element name="Value" maxOccurs="unbounded" minOccurs="0" nillable="true">
                <xsd:simpleType>
                  <xsd:restriction base="dms:Choice">
                    <xsd:enumeration value="Ally"/>
                    <xsd:enumeration value="App Dev"/>
                    <xsd:enumeration value="Business Solutions"/>
                    <xsd:enumeration value="CRM"/>
                    <xsd:enumeration value="Data Analytics"/>
                    <xsd:enumeration value="Enterprise Collaboration"/>
                    <xsd:enumeration value="User Experience"/>
                  </xsd:restriction>
                </xsd:simpleType>
              </xsd:element>
            </xsd:sequence>
          </xsd:extension>
        </xsd:complexContent>
      </xsd:complexType>
    </xsd:element>
    <xsd:element name="Client_x0020_Name" ma:index="10" nillable="true" ma:displayName="Client Name" ma:internalName="Client_x0020_Name">
      <xsd:simpleType>
        <xsd:restriction base="dms:Text">
          <xsd:maxLength value="255"/>
        </xsd:restriction>
      </xsd:simpleType>
    </xsd:element>
    <xsd:element name="Description0" ma:index="11"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DDE3A7-A6BD-4878-96B5-C6D6851669DD}">
  <ds:schemaRefs>
    <ds:schemaRef ds:uri="http://schemas.openxmlformats.org/package/2006/metadata/core-properties"/>
    <ds:schemaRef ds:uri="c26b58f1-427b-44ab-b64d-7ade0b3c0ecf"/>
    <ds:schemaRef ds:uri="http://purl.org/dc/elements/1.1/"/>
    <ds:schemaRef ds:uri="http://purl.org/dc/terms/"/>
    <ds:schemaRef ds:uri="http://purl.org/dc/dcmitype/"/>
    <ds:schemaRef ds:uri="http://schemas.microsoft.com/office/2006/documentManagement/types"/>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CDCA184-255A-4DAB-A5CD-0D95623C03D0}">
  <ds:schemaRefs>
    <ds:schemaRef ds:uri="http://schemas.microsoft.com/sharepoint/v3/contenttype/forms"/>
  </ds:schemaRefs>
</ds:datastoreItem>
</file>

<file path=customXml/itemProps3.xml><?xml version="1.0" encoding="utf-8"?>
<ds:datastoreItem xmlns:ds="http://schemas.openxmlformats.org/officeDocument/2006/customXml" ds:itemID="{D42DC278-1749-4A7C-96CA-752399102C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b58f1-427b-44ab-b64d-7ade0b3c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ALLEGIENT%20A%20DMI%20CO%20TEMPLATE_%20V2_01.30.2017</Template>
  <TotalTime>32843</TotalTime>
  <Words>1757</Words>
  <Application>Microsoft Macintosh PowerPoint</Application>
  <PresentationFormat>On-screen Show (16:9)</PresentationFormat>
  <Paragraphs>385</Paragraphs>
  <Slides>44</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Helvetica Neue</vt:lpstr>
      <vt:lpstr>Lucida Grande</vt:lpstr>
      <vt:lpstr>Raleway</vt:lpstr>
      <vt:lpstr>DMI TEMPLATE - 01.03.17 - THEME</vt:lpstr>
      <vt:lpstr>AZURE-D AVAILABILITY: SQL Server HA IN AND TO THE CLOUD  Matt Gordon</vt:lpstr>
      <vt:lpstr>PowerPoint Presentation</vt:lpstr>
      <vt:lpstr>Speaker info</vt:lpstr>
      <vt:lpstr>About ME</vt:lpstr>
      <vt:lpstr>How I picked my twitter handle and domain name</vt:lpstr>
      <vt:lpstr>About you</vt:lpstr>
      <vt:lpstr>agenda</vt:lpstr>
      <vt:lpstr>What Is high availability (HA)?</vt:lpstr>
      <vt:lpstr>Setting high availability goals</vt:lpstr>
      <vt:lpstr>Setting high availability goals</vt:lpstr>
      <vt:lpstr>implementing high availability</vt:lpstr>
      <vt:lpstr>Setting high availability goals</vt:lpstr>
      <vt:lpstr>On-premises High Availability Options in SQL Server</vt:lpstr>
      <vt:lpstr>Replication</vt:lpstr>
      <vt:lpstr>Replication usage scenarios</vt:lpstr>
      <vt:lpstr>Replication pros and cons</vt:lpstr>
      <vt:lpstr>What is log shipping?</vt:lpstr>
      <vt:lpstr>Log shipping diagram</vt:lpstr>
      <vt:lpstr>Log shipping pros and cons</vt:lpstr>
      <vt:lpstr>Database mirroring</vt:lpstr>
      <vt:lpstr>Database mirroring description</vt:lpstr>
      <vt:lpstr>Database mirroring usage scenarios</vt:lpstr>
      <vt:lpstr>Always on availability groups</vt:lpstr>
      <vt:lpstr>Always on availability group features</vt:lpstr>
      <vt:lpstr>Always on availability group pros/cons</vt:lpstr>
      <vt:lpstr>Always on failover cluster instances</vt:lpstr>
      <vt:lpstr>HYBRID HA OPTIONS</vt:lpstr>
      <vt:lpstr>REPLICATION WITH IAAS VM</vt:lpstr>
      <vt:lpstr>Replication to azure sql database</vt:lpstr>
      <vt:lpstr>Log shipping to azure iaas vm</vt:lpstr>
      <vt:lpstr>Availability Groups with azure replica(s)</vt:lpstr>
      <vt:lpstr>Azure-only ha options</vt:lpstr>
      <vt:lpstr>Azure-only ha options</vt:lpstr>
      <vt:lpstr>Unique azure-only ag components</vt:lpstr>
      <vt:lpstr>Azure-only ha options</vt:lpstr>
      <vt:lpstr>Azure-only ha options</vt:lpstr>
      <vt:lpstr>Azure-only ha options</vt:lpstr>
      <vt:lpstr>Azure-only ha options</vt:lpstr>
      <vt:lpstr>Azure-only ha options</vt:lpstr>
      <vt:lpstr>Azure-only ha options</vt:lpstr>
      <vt:lpstr>Tired of all this cloud stuff?</vt:lpstr>
      <vt:lpstr>Key takeaways</vt:lpstr>
      <vt:lpstr>PowerPoint Presentation</vt:lpstr>
      <vt:lpstr>Thanks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Hay</dc:creator>
  <cp:lastModifiedBy>Matt Gordon</cp:lastModifiedBy>
  <cp:revision>284</cp:revision>
  <dcterms:created xsi:type="dcterms:W3CDTF">2017-02-07T17:27:28Z</dcterms:created>
  <dcterms:modified xsi:type="dcterms:W3CDTF">2021-10-08T01:13:22Z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0x0101006657DA9E28A5184F8CA1D2C575D56D74</vt:lpwstr>
  </property>
  <property fmtid="{D5CDD505-2E9C-101B-9397-08002B2CF9AE}" pid="3" name="Technology">
    <vt:lpwstr>12;#Not Applicable|a558b20e-9eec-4a55-b71f-a2cbc28f655c</vt:lpwstr>
  </property>
  <property fmtid="{D5CDD505-2E9C-101B-9397-08002B2CF9AE}" pid="4" name="TaxKeyword">
    <vt:lpwstr/>
  </property>
  <property fmtid="{D5CDD505-2E9C-101B-9397-08002B2CF9AE}" pid="5" name="g_AllegientDocumentType">
    <vt:lpwstr>1;#Not Classified|5e7ce2ac-35b8-47a5-bfc9-df4edd9d079e</vt:lpwstr>
  </property>
  <property fmtid="{D5CDD505-2E9C-101B-9397-08002B2CF9AE}" pid="6" name="g_AllegientDepartment">
    <vt:lpwstr>163;#Marketing|9a671465-2219-4f8a-bb55-c13024bbae58</vt:lpwstr>
  </property>
</Properties>
</file>